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Lst>
  <p:notesMasterIdLst>
    <p:notesMasterId r:id="rId21"/>
  </p:notesMasterIdLst>
  <p:handoutMasterIdLst>
    <p:handoutMasterId r:id="rId22"/>
  </p:handoutMasterIdLst>
  <p:sldIdLst>
    <p:sldId id="293" r:id="rId2"/>
    <p:sldId id="277" r:id="rId3"/>
    <p:sldId id="302" r:id="rId4"/>
    <p:sldId id="313" r:id="rId5"/>
    <p:sldId id="314" r:id="rId6"/>
    <p:sldId id="303" r:id="rId7"/>
    <p:sldId id="315" r:id="rId8"/>
    <p:sldId id="316" r:id="rId9"/>
    <p:sldId id="317" r:id="rId10"/>
    <p:sldId id="318" r:id="rId11"/>
    <p:sldId id="296" r:id="rId12"/>
    <p:sldId id="299" r:id="rId13"/>
    <p:sldId id="319" r:id="rId14"/>
    <p:sldId id="320" r:id="rId15"/>
    <p:sldId id="321" r:id="rId16"/>
    <p:sldId id="322" r:id="rId17"/>
    <p:sldId id="323" r:id="rId18"/>
    <p:sldId id="324" r:id="rId19"/>
    <p:sldId id="325" r:id="rId20"/>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8A77"/>
    <a:srgbClr val="404040"/>
    <a:srgbClr val="329B61"/>
    <a:srgbClr val="339B61"/>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4660"/>
  </p:normalViewPr>
  <p:slideViewPr>
    <p:cSldViewPr>
      <p:cViewPr>
        <p:scale>
          <a:sx n="33" d="100"/>
          <a:sy n="33" d="100"/>
        </p:scale>
        <p:origin x="-1092" y="-504"/>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2019/2/14</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782247" y="4138549"/>
            <a:ext cx="20198795" cy="285566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564493" y="7549303"/>
            <a:ext cx="16634302" cy="3404588"/>
          </a:xfrm>
        </p:spPr>
        <p:txBody>
          <a:bodyPr/>
          <a:lstStyle>
            <a:lvl1pPr marL="0" indent="0" algn="ctr">
              <a:buNone/>
              <a:defRPr/>
            </a:lvl1pPr>
            <a:lvl2pPr marL="1059561" indent="0" algn="ctr">
              <a:buNone/>
              <a:defRPr/>
            </a:lvl2pPr>
            <a:lvl3pPr marL="2119122" indent="0" algn="ctr">
              <a:buNone/>
              <a:defRPr/>
            </a:lvl3pPr>
            <a:lvl4pPr marL="3178683" indent="0" algn="ctr">
              <a:buNone/>
              <a:defRPr/>
            </a:lvl4pPr>
            <a:lvl5pPr marL="4238244" indent="0" algn="ctr">
              <a:buNone/>
              <a:defRPr/>
            </a:lvl5pPr>
            <a:lvl6pPr marL="5297805" indent="0" algn="ctr">
              <a:buNone/>
              <a:defRPr/>
            </a:lvl6pPr>
            <a:lvl7pPr marL="6357366" indent="0" algn="ctr">
              <a:buNone/>
              <a:defRPr/>
            </a:lvl7pPr>
            <a:lvl8pPr marL="7416927" indent="0" algn="ctr">
              <a:buNone/>
              <a:defRPr/>
            </a:lvl8pPr>
            <a:lvl9pPr marL="8476488"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FD1A497-1159-4D5A-8CCD-96D3B20F24B7}"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FD04237-E24F-4419-9EFC-624476626CEB}"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228384" y="533511"/>
            <a:ext cx="5346740" cy="1136712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88164" y="533511"/>
            <a:ext cx="15644165" cy="113671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6B6F5720-2FF8-4DC6-9429-8B3A489170C3}"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0EC844B-355D-4E19-A82D-1E4C2024C7E1}"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877136" y="8560812"/>
            <a:ext cx="20198795" cy="2645957"/>
          </a:xfrm>
        </p:spPr>
        <p:txBody>
          <a:bodyPr anchor="t"/>
          <a:lstStyle>
            <a:lvl1pPr algn="l">
              <a:defRPr sz="9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877136" y="5646560"/>
            <a:ext cx="20198795" cy="2914252"/>
          </a:xfrm>
        </p:spPr>
        <p:txBody>
          <a:bodyPr anchor="b"/>
          <a:lstStyle>
            <a:lvl1pPr marL="0" indent="0">
              <a:buNone/>
              <a:defRPr sz="4600"/>
            </a:lvl1pPr>
            <a:lvl2pPr marL="1059561" indent="0">
              <a:buNone/>
              <a:defRPr sz="4200"/>
            </a:lvl2pPr>
            <a:lvl3pPr marL="2119122" indent="0">
              <a:buNone/>
              <a:defRPr sz="3700"/>
            </a:lvl3pPr>
            <a:lvl4pPr marL="3178683" indent="0">
              <a:buNone/>
              <a:defRPr sz="3200"/>
            </a:lvl4pPr>
            <a:lvl5pPr marL="4238244" indent="0">
              <a:buNone/>
              <a:defRPr sz="3200"/>
            </a:lvl5pPr>
            <a:lvl6pPr marL="5297805" indent="0">
              <a:buNone/>
              <a:defRPr sz="3200"/>
            </a:lvl6pPr>
            <a:lvl7pPr marL="6357366" indent="0">
              <a:buNone/>
              <a:defRPr sz="3200"/>
            </a:lvl7pPr>
            <a:lvl8pPr marL="7416927" indent="0">
              <a:buNone/>
              <a:defRPr sz="3200"/>
            </a:lvl8pPr>
            <a:lvl9pPr marL="8476488" indent="0">
              <a:buNone/>
              <a:defRPr sz="32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C243CC2-8D6D-48DD-A350-B6A455CB99A2}" type="slidenum">
              <a:rPr lang="zh-CN" altLang="en-US"/>
              <a:pPr>
                <a:defRPr/>
              </a:pPr>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8165" y="3108538"/>
            <a:ext cx="10495452" cy="8792102"/>
          </a:xfrm>
        </p:spPr>
        <p:txBody>
          <a:bodyPr/>
          <a:lstStyle>
            <a:lvl1pPr>
              <a:defRPr sz="6500"/>
            </a:lvl1pPr>
            <a:lvl2pPr>
              <a:defRPr sz="5600"/>
            </a:lvl2pPr>
            <a:lvl3pPr>
              <a:defRPr sz="4600"/>
            </a:lvl3pPr>
            <a:lvl4pPr>
              <a:defRPr sz="4200"/>
            </a:lvl4pPr>
            <a:lvl5pPr>
              <a:defRPr sz="4200"/>
            </a:lvl5pPr>
            <a:lvl6pPr>
              <a:defRPr sz="4200"/>
            </a:lvl6pPr>
            <a:lvl7pPr>
              <a:defRPr sz="4200"/>
            </a:lvl7pPr>
            <a:lvl8pPr>
              <a:defRPr sz="4200"/>
            </a:lvl8pPr>
            <a:lvl9pPr>
              <a:defRPr sz="4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12079672" y="3108538"/>
            <a:ext cx="10495452" cy="8792102"/>
          </a:xfrm>
        </p:spPr>
        <p:txBody>
          <a:bodyPr/>
          <a:lstStyle>
            <a:lvl1pPr>
              <a:defRPr sz="6500"/>
            </a:lvl1pPr>
            <a:lvl2pPr>
              <a:defRPr sz="5600"/>
            </a:lvl2pPr>
            <a:lvl3pPr>
              <a:defRPr sz="4600"/>
            </a:lvl3pPr>
            <a:lvl4pPr>
              <a:defRPr sz="4200"/>
            </a:lvl4pPr>
            <a:lvl5pPr>
              <a:defRPr sz="4200"/>
            </a:lvl5pPr>
            <a:lvl6pPr>
              <a:defRPr sz="4200"/>
            </a:lvl6pPr>
            <a:lvl7pPr>
              <a:defRPr sz="4200"/>
            </a:lvl7pPr>
            <a:lvl8pPr>
              <a:defRPr sz="4200"/>
            </a:lvl8pPr>
            <a:lvl9pPr>
              <a:defRPr sz="4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1524333-9F9F-4572-8E05-DDAE29A0FE3D}"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8164" y="2982099"/>
            <a:ext cx="10499579" cy="1242797"/>
          </a:xfrm>
        </p:spPr>
        <p:txBody>
          <a:bodyPr anchor="b"/>
          <a:lstStyle>
            <a:lvl1pPr marL="0" indent="0">
              <a:buNone/>
              <a:defRPr sz="5600" b="1"/>
            </a:lvl1pPr>
            <a:lvl2pPr marL="1059561" indent="0">
              <a:buNone/>
              <a:defRPr sz="4600" b="1"/>
            </a:lvl2pPr>
            <a:lvl3pPr marL="2119122" indent="0">
              <a:buNone/>
              <a:defRPr sz="4200" b="1"/>
            </a:lvl3pPr>
            <a:lvl4pPr marL="3178683" indent="0">
              <a:buNone/>
              <a:defRPr sz="3700" b="1"/>
            </a:lvl4pPr>
            <a:lvl5pPr marL="4238244" indent="0">
              <a:buNone/>
              <a:defRPr sz="3700" b="1"/>
            </a:lvl5pPr>
            <a:lvl6pPr marL="5297805" indent="0">
              <a:buNone/>
              <a:defRPr sz="3700" b="1"/>
            </a:lvl6pPr>
            <a:lvl7pPr marL="6357366" indent="0">
              <a:buNone/>
              <a:defRPr sz="3700" b="1"/>
            </a:lvl7pPr>
            <a:lvl8pPr marL="7416927" indent="0">
              <a:buNone/>
              <a:defRPr sz="3700" b="1"/>
            </a:lvl8pPr>
            <a:lvl9pPr marL="8476488" indent="0">
              <a:buNone/>
              <a:defRPr sz="3700" b="1"/>
            </a:lvl9pPr>
          </a:lstStyle>
          <a:p>
            <a:pPr lvl="0"/>
            <a:r>
              <a:rPr lang="zh-CN" altLang="en-US" smtClean="0"/>
              <a:t>单击此处编辑母版文本样式</a:t>
            </a:r>
          </a:p>
        </p:txBody>
      </p:sp>
      <p:sp>
        <p:nvSpPr>
          <p:cNvPr id="4" name="内容占位符 3"/>
          <p:cNvSpPr>
            <a:spLocks noGrp="1"/>
          </p:cNvSpPr>
          <p:nvPr>
            <p:ph sz="half" idx="2"/>
          </p:nvPr>
        </p:nvSpPr>
        <p:spPr>
          <a:xfrm>
            <a:off x="1188164" y="4224896"/>
            <a:ext cx="10499579" cy="7675743"/>
          </a:xfrm>
        </p:spPr>
        <p:txBody>
          <a:bodyPr/>
          <a:lstStyle>
            <a:lvl1pPr>
              <a:defRPr sz="5600"/>
            </a:lvl1pPr>
            <a:lvl2pPr>
              <a:defRPr sz="4600"/>
            </a:lvl2pPr>
            <a:lvl3pPr>
              <a:defRPr sz="4200"/>
            </a:lvl3pPr>
            <a:lvl4pPr>
              <a:defRPr sz="3700"/>
            </a:lvl4pPr>
            <a:lvl5pPr>
              <a:defRPr sz="3700"/>
            </a:lvl5pPr>
            <a:lvl6pPr>
              <a:defRPr sz="3700"/>
            </a:lvl6pPr>
            <a:lvl7pPr>
              <a:defRPr sz="3700"/>
            </a:lvl7pPr>
            <a:lvl8pPr>
              <a:defRPr sz="3700"/>
            </a:lvl8pPr>
            <a:lvl9pPr>
              <a:defRPr sz="3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12071422" y="2982099"/>
            <a:ext cx="10503703" cy="1242797"/>
          </a:xfrm>
        </p:spPr>
        <p:txBody>
          <a:bodyPr anchor="b"/>
          <a:lstStyle>
            <a:lvl1pPr marL="0" indent="0">
              <a:buNone/>
              <a:defRPr sz="5600" b="1"/>
            </a:lvl1pPr>
            <a:lvl2pPr marL="1059561" indent="0">
              <a:buNone/>
              <a:defRPr sz="4600" b="1"/>
            </a:lvl2pPr>
            <a:lvl3pPr marL="2119122" indent="0">
              <a:buNone/>
              <a:defRPr sz="4200" b="1"/>
            </a:lvl3pPr>
            <a:lvl4pPr marL="3178683" indent="0">
              <a:buNone/>
              <a:defRPr sz="3700" b="1"/>
            </a:lvl4pPr>
            <a:lvl5pPr marL="4238244" indent="0">
              <a:buNone/>
              <a:defRPr sz="3700" b="1"/>
            </a:lvl5pPr>
            <a:lvl6pPr marL="5297805" indent="0">
              <a:buNone/>
              <a:defRPr sz="3700" b="1"/>
            </a:lvl6pPr>
            <a:lvl7pPr marL="6357366" indent="0">
              <a:buNone/>
              <a:defRPr sz="3700" b="1"/>
            </a:lvl7pPr>
            <a:lvl8pPr marL="7416927" indent="0">
              <a:buNone/>
              <a:defRPr sz="3700" b="1"/>
            </a:lvl8pPr>
            <a:lvl9pPr marL="8476488" indent="0">
              <a:buNone/>
              <a:defRPr sz="3700" b="1"/>
            </a:lvl9pPr>
          </a:lstStyle>
          <a:p>
            <a:pPr lvl="0"/>
            <a:r>
              <a:rPr lang="zh-CN" altLang="en-US" smtClean="0"/>
              <a:t>单击此处编辑母版文本样式</a:t>
            </a:r>
          </a:p>
        </p:txBody>
      </p:sp>
      <p:sp>
        <p:nvSpPr>
          <p:cNvPr id="6" name="内容占位符 5"/>
          <p:cNvSpPr>
            <a:spLocks noGrp="1"/>
          </p:cNvSpPr>
          <p:nvPr>
            <p:ph sz="quarter" idx="4"/>
          </p:nvPr>
        </p:nvSpPr>
        <p:spPr>
          <a:xfrm>
            <a:off x="12071422" y="4224896"/>
            <a:ext cx="10503703" cy="7675743"/>
          </a:xfrm>
        </p:spPr>
        <p:txBody>
          <a:bodyPr/>
          <a:lstStyle>
            <a:lvl1pPr>
              <a:defRPr sz="5600"/>
            </a:lvl1pPr>
            <a:lvl2pPr>
              <a:defRPr sz="4600"/>
            </a:lvl2pPr>
            <a:lvl3pPr>
              <a:defRPr sz="4200"/>
            </a:lvl3pPr>
            <a:lvl4pPr>
              <a:defRPr sz="3700"/>
            </a:lvl4pPr>
            <a:lvl5pPr>
              <a:defRPr sz="3700"/>
            </a:lvl5pPr>
            <a:lvl6pPr>
              <a:defRPr sz="3700"/>
            </a:lvl6pPr>
            <a:lvl7pPr>
              <a:defRPr sz="3700"/>
            </a:lvl7pPr>
            <a:lvl8pPr>
              <a:defRPr sz="3700"/>
            </a:lvl8pPr>
            <a:lvl9pPr>
              <a:defRPr sz="3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8CEBFEF8-5D78-43E0-A537-45BB6115A53F}"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493D26CA-C629-4C7D-902D-A4EAB2B8577E}"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29938D64-E01A-4673-B233-31A847FCFBC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188166" y="530425"/>
            <a:ext cx="7817958" cy="2257390"/>
          </a:xfrm>
        </p:spPr>
        <p:txBody>
          <a:bodyPr anchor="b"/>
          <a:lstStyle>
            <a:lvl1pPr algn="l">
              <a:defRPr sz="46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9290786" y="530426"/>
            <a:ext cx="13284338" cy="11370214"/>
          </a:xfrm>
        </p:spPr>
        <p:txBody>
          <a:bodyPr/>
          <a:lstStyle>
            <a:lvl1pPr>
              <a:defRPr sz="7400"/>
            </a:lvl1pPr>
            <a:lvl2pPr>
              <a:defRPr sz="6500"/>
            </a:lvl2pPr>
            <a:lvl3pPr>
              <a:defRPr sz="5600"/>
            </a:lvl3pPr>
            <a:lvl4pPr>
              <a:defRPr sz="4600"/>
            </a:lvl4pPr>
            <a:lvl5pPr>
              <a:defRPr sz="4600"/>
            </a:lvl5pPr>
            <a:lvl6pPr>
              <a:defRPr sz="4600"/>
            </a:lvl6pPr>
            <a:lvl7pPr>
              <a:defRPr sz="4600"/>
            </a:lvl7pPr>
            <a:lvl8pPr>
              <a:defRPr sz="4600"/>
            </a:lvl8pPr>
            <a:lvl9pPr>
              <a:defRPr sz="4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1188166" y="2787816"/>
            <a:ext cx="7817958" cy="9112824"/>
          </a:xfrm>
        </p:spPr>
        <p:txBody>
          <a:bodyPr/>
          <a:lstStyle>
            <a:lvl1pPr marL="0" indent="0">
              <a:buNone/>
              <a:defRPr sz="3200"/>
            </a:lvl1pPr>
            <a:lvl2pPr marL="1059561" indent="0">
              <a:buNone/>
              <a:defRPr sz="2800"/>
            </a:lvl2pPr>
            <a:lvl3pPr marL="2119122" indent="0">
              <a:buNone/>
              <a:defRPr sz="2300"/>
            </a:lvl3pPr>
            <a:lvl4pPr marL="3178683" indent="0">
              <a:buNone/>
              <a:defRPr sz="2100"/>
            </a:lvl4pPr>
            <a:lvl5pPr marL="4238244" indent="0">
              <a:buNone/>
              <a:defRPr sz="2100"/>
            </a:lvl5pPr>
            <a:lvl6pPr marL="5297805" indent="0">
              <a:buNone/>
              <a:defRPr sz="2100"/>
            </a:lvl6pPr>
            <a:lvl7pPr marL="6357366" indent="0">
              <a:buNone/>
              <a:defRPr sz="2100"/>
            </a:lvl7pPr>
            <a:lvl8pPr marL="7416927" indent="0">
              <a:buNone/>
              <a:defRPr sz="2100"/>
            </a:lvl8pPr>
            <a:lvl9pPr marL="8476488" indent="0">
              <a:buNone/>
              <a:defRPr sz="2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C7B560DA-894F-44B2-94C5-7878C7D0948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57771" y="9325610"/>
            <a:ext cx="14257973" cy="1100941"/>
          </a:xfrm>
        </p:spPr>
        <p:txBody>
          <a:bodyPr anchor="b"/>
          <a:lstStyle>
            <a:lvl1pPr algn="l">
              <a:defRPr sz="46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657771" y="1190372"/>
            <a:ext cx="14257973" cy="7993380"/>
          </a:xfrm>
        </p:spPr>
        <p:txBody>
          <a:bodyPr/>
          <a:lstStyle>
            <a:lvl1pPr marL="0" indent="0">
              <a:buNone/>
              <a:defRPr sz="7400"/>
            </a:lvl1pPr>
            <a:lvl2pPr marL="1059561" indent="0">
              <a:buNone/>
              <a:defRPr sz="6500"/>
            </a:lvl2pPr>
            <a:lvl3pPr marL="2119122" indent="0">
              <a:buNone/>
              <a:defRPr sz="5600"/>
            </a:lvl3pPr>
            <a:lvl4pPr marL="3178683" indent="0">
              <a:buNone/>
              <a:defRPr sz="4600"/>
            </a:lvl4pPr>
            <a:lvl5pPr marL="4238244" indent="0">
              <a:buNone/>
              <a:defRPr sz="4600"/>
            </a:lvl5pPr>
            <a:lvl6pPr marL="5297805" indent="0">
              <a:buNone/>
              <a:defRPr sz="4600"/>
            </a:lvl6pPr>
            <a:lvl7pPr marL="6357366" indent="0">
              <a:buNone/>
              <a:defRPr sz="4600"/>
            </a:lvl7pPr>
            <a:lvl8pPr marL="7416927" indent="0">
              <a:buNone/>
              <a:defRPr sz="4600"/>
            </a:lvl8pPr>
            <a:lvl9pPr marL="8476488" indent="0">
              <a:buNone/>
              <a:defRPr sz="46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4657771" y="10426551"/>
            <a:ext cx="14257973" cy="1563519"/>
          </a:xfrm>
        </p:spPr>
        <p:txBody>
          <a:bodyPr/>
          <a:lstStyle>
            <a:lvl1pPr marL="0" indent="0">
              <a:buNone/>
              <a:defRPr sz="3200"/>
            </a:lvl1pPr>
            <a:lvl2pPr marL="1059561" indent="0">
              <a:buNone/>
              <a:defRPr sz="2800"/>
            </a:lvl2pPr>
            <a:lvl3pPr marL="2119122" indent="0">
              <a:buNone/>
              <a:defRPr sz="2300"/>
            </a:lvl3pPr>
            <a:lvl4pPr marL="3178683" indent="0">
              <a:buNone/>
              <a:defRPr sz="2100"/>
            </a:lvl4pPr>
            <a:lvl5pPr marL="4238244" indent="0">
              <a:buNone/>
              <a:defRPr sz="2100"/>
            </a:lvl5pPr>
            <a:lvl6pPr marL="5297805" indent="0">
              <a:buNone/>
              <a:defRPr sz="2100"/>
            </a:lvl6pPr>
            <a:lvl7pPr marL="6357366" indent="0">
              <a:buNone/>
              <a:defRPr sz="2100"/>
            </a:lvl7pPr>
            <a:lvl8pPr marL="7416927" indent="0">
              <a:buNone/>
              <a:defRPr sz="2100"/>
            </a:lvl8pPr>
            <a:lvl9pPr marL="8476488" indent="0">
              <a:buNone/>
              <a:defRPr sz="2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C79C9169-F77B-4AE5-88B9-194D73C4DA53}"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2">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188165" y="533510"/>
            <a:ext cx="21386959" cy="2220383"/>
          </a:xfrm>
          <a:prstGeom prst="rect">
            <a:avLst/>
          </a:prstGeom>
          <a:noFill/>
          <a:ln w="9525">
            <a:noFill/>
            <a:miter lim="800000"/>
            <a:headEnd/>
            <a:tailEnd/>
          </a:ln>
        </p:spPr>
        <p:txBody>
          <a:bodyPr vert="horz" wrap="square" lIns="211912" tIns="105956" rIns="211912" bIns="105956"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1188165" y="3108538"/>
            <a:ext cx="21386959" cy="8792102"/>
          </a:xfrm>
          <a:prstGeom prst="rect">
            <a:avLst/>
          </a:prstGeom>
          <a:noFill/>
          <a:ln w="9525">
            <a:noFill/>
            <a:miter lim="800000"/>
            <a:headEnd/>
            <a:tailEnd/>
          </a:ln>
        </p:spPr>
        <p:txBody>
          <a:bodyPr vert="horz" wrap="square" lIns="211912" tIns="105956" rIns="211912" bIns="10595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1188165" y="12131928"/>
            <a:ext cx="5544767" cy="925160"/>
          </a:xfrm>
          <a:prstGeom prst="rect">
            <a:avLst/>
          </a:prstGeom>
          <a:noFill/>
          <a:ln w="9525">
            <a:noFill/>
            <a:miter lim="800000"/>
            <a:headEnd/>
            <a:tailEnd/>
          </a:ln>
          <a:effectLst/>
        </p:spPr>
        <p:txBody>
          <a:bodyPr vert="horz" wrap="square" lIns="211912" tIns="105956" rIns="211912" bIns="105956" numCol="1" anchor="t" anchorCtr="0" compatLnSpc="1">
            <a:prstTxWarp prst="textNoShape">
              <a:avLst/>
            </a:prstTxWarp>
          </a:bodyPr>
          <a:lstStyle>
            <a:lvl1pPr>
              <a:defRPr sz="3200"/>
            </a:lvl1pPr>
          </a:lstStyle>
          <a:p>
            <a:pPr>
              <a:defRPr/>
            </a:pPr>
            <a:endParaRPr lang="en-US" altLang="zh-CN"/>
          </a:p>
        </p:txBody>
      </p:sp>
      <p:sp>
        <p:nvSpPr>
          <p:cNvPr id="1029" name="Rectangle 5"/>
          <p:cNvSpPr>
            <a:spLocks noGrp="1" noChangeArrowheads="1"/>
          </p:cNvSpPr>
          <p:nvPr>
            <p:ph type="ftr" sz="quarter" idx="3"/>
          </p:nvPr>
        </p:nvSpPr>
        <p:spPr bwMode="auto">
          <a:xfrm>
            <a:off x="8119124" y="12131928"/>
            <a:ext cx="7525041" cy="925160"/>
          </a:xfrm>
          <a:prstGeom prst="rect">
            <a:avLst/>
          </a:prstGeom>
          <a:noFill/>
          <a:ln w="9525">
            <a:noFill/>
            <a:miter lim="800000"/>
            <a:headEnd/>
            <a:tailEnd/>
          </a:ln>
          <a:effectLst/>
        </p:spPr>
        <p:txBody>
          <a:bodyPr vert="horz" wrap="square" lIns="211912" tIns="105956" rIns="211912" bIns="105956" numCol="1" anchor="t" anchorCtr="0" compatLnSpc="1">
            <a:prstTxWarp prst="textNoShape">
              <a:avLst/>
            </a:prstTxWarp>
          </a:bodyPr>
          <a:lstStyle>
            <a:lvl1pPr algn="ctr">
              <a:defRPr sz="3200"/>
            </a:lvl1pPr>
          </a:lstStyle>
          <a:p>
            <a:pPr>
              <a:defRPr/>
            </a:pPr>
            <a:endParaRPr lang="en-US" altLang="zh-CN"/>
          </a:p>
        </p:txBody>
      </p:sp>
      <p:sp>
        <p:nvSpPr>
          <p:cNvPr id="1030" name="Rectangle 6"/>
          <p:cNvSpPr>
            <a:spLocks noGrp="1" noChangeArrowheads="1"/>
          </p:cNvSpPr>
          <p:nvPr>
            <p:ph type="sldNum" sz="quarter" idx="4"/>
          </p:nvPr>
        </p:nvSpPr>
        <p:spPr bwMode="auto">
          <a:xfrm>
            <a:off x="17030357" y="12131928"/>
            <a:ext cx="5544767" cy="925160"/>
          </a:xfrm>
          <a:prstGeom prst="rect">
            <a:avLst/>
          </a:prstGeom>
          <a:noFill/>
          <a:ln w="9525">
            <a:noFill/>
            <a:miter lim="800000"/>
            <a:headEnd/>
            <a:tailEnd/>
          </a:ln>
          <a:effectLst/>
        </p:spPr>
        <p:txBody>
          <a:bodyPr vert="horz" wrap="square" lIns="211912" tIns="105956" rIns="211912" bIns="105956" numCol="1" anchor="t" anchorCtr="0" compatLnSpc="1">
            <a:prstTxWarp prst="textNoShape">
              <a:avLst/>
            </a:prstTxWarp>
          </a:bodyPr>
          <a:lstStyle>
            <a:lvl1pPr algn="r">
              <a:defRPr sz="3200" smtClean="0"/>
            </a:lvl1pPr>
          </a:lstStyle>
          <a:p>
            <a:pPr>
              <a:defRPr/>
            </a:pPr>
            <a:fld id="{EAE85B9F-A52D-4884-8258-487E530F50B3}" type="slidenum">
              <a:rPr lang="zh-CN" altLang="en-US"/>
              <a:pPr>
                <a:defRPr/>
              </a:pPr>
              <a:t>‹#›</a:t>
            </a:fld>
            <a:endParaRPr lang="en-US" altLang="zh-CN"/>
          </a:p>
        </p:txBody>
      </p:sp>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Lst>
  <p:txStyles>
    <p:titleStyle>
      <a:lvl1pPr algn="ctr" rtl="0" eaLnBrk="1" fontAlgn="base" hangingPunct="1">
        <a:spcBef>
          <a:spcPct val="0"/>
        </a:spcBef>
        <a:spcAft>
          <a:spcPct val="0"/>
        </a:spcAft>
        <a:defRPr sz="10200">
          <a:solidFill>
            <a:schemeClr val="tx2"/>
          </a:solidFill>
          <a:latin typeface="+mj-lt"/>
          <a:ea typeface="+mj-ea"/>
          <a:cs typeface="+mj-cs"/>
        </a:defRPr>
      </a:lvl1pPr>
      <a:lvl2pPr algn="ctr" rtl="0" eaLnBrk="1" fontAlgn="base" hangingPunct="1">
        <a:spcBef>
          <a:spcPct val="0"/>
        </a:spcBef>
        <a:spcAft>
          <a:spcPct val="0"/>
        </a:spcAft>
        <a:defRPr sz="10200">
          <a:solidFill>
            <a:schemeClr val="tx2"/>
          </a:solidFill>
          <a:latin typeface="Arial" charset="0"/>
          <a:ea typeface="宋体" pitchFamily="2" charset="-122"/>
        </a:defRPr>
      </a:lvl2pPr>
      <a:lvl3pPr algn="ctr" rtl="0" eaLnBrk="1" fontAlgn="base" hangingPunct="1">
        <a:spcBef>
          <a:spcPct val="0"/>
        </a:spcBef>
        <a:spcAft>
          <a:spcPct val="0"/>
        </a:spcAft>
        <a:defRPr sz="10200">
          <a:solidFill>
            <a:schemeClr val="tx2"/>
          </a:solidFill>
          <a:latin typeface="Arial" charset="0"/>
          <a:ea typeface="宋体" pitchFamily="2" charset="-122"/>
        </a:defRPr>
      </a:lvl3pPr>
      <a:lvl4pPr algn="ctr" rtl="0" eaLnBrk="1" fontAlgn="base" hangingPunct="1">
        <a:spcBef>
          <a:spcPct val="0"/>
        </a:spcBef>
        <a:spcAft>
          <a:spcPct val="0"/>
        </a:spcAft>
        <a:defRPr sz="10200">
          <a:solidFill>
            <a:schemeClr val="tx2"/>
          </a:solidFill>
          <a:latin typeface="Arial" charset="0"/>
          <a:ea typeface="宋体" pitchFamily="2" charset="-122"/>
        </a:defRPr>
      </a:lvl4pPr>
      <a:lvl5pPr algn="ctr" rtl="0" eaLnBrk="1" fontAlgn="base" hangingPunct="1">
        <a:spcBef>
          <a:spcPct val="0"/>
        </a:spcBef>
        <a:spcAft>
          <a:spcPct val="0"/>
        </a:spcAft>
        <a:defRPr sz="10200">
          <a:solidFill>
            <a:schemeClr val="tx2"/>
          </a:solidFill>
          <a:latin typeface="Arial" charset="0"/>
          <a:ea typeface="宋体" pitchFamily="2" charset="-122"/>
        </a:defRPr>
      </a:lvl5pPr>
      <a:lvl6pPr marL="1059561" algn="ctr" rtl="0" eaLnBrk="1" fontAlgn="base" hangingPunct="1">
        <a:spcBef>
          <a:spcPct val="0"/>
        </a:spcBef>
        <a:spcAft>
          <a:spcPct val="0"/>
        </a:spcAft>
        <a:defRPr sz="10200">
          <a:solidFill>
            <a:schemeClr val="tx2"/>
          </a:solidFill>
          <a:latin typeface="Arial" charset="0"/>
          <a:ea typeface="宋体" pitchFamily="2" charset="-122"/>
        </a:defRPr>
      </a:lvl6pPr>
      <a:lvl7pPr marL="2119122" algn="ctr" rtl="0" eaLnBrk="1" fontAlgn="base" hangingPunct="1">
        <a:spcBef>
          <a:spcPct val="0"/>
        </a:spcBef>
        <a:spcAft>
          <a:spcPct val="0"/>
        </a:spcAft>
        <a:defRPr sz="10200">
          <a:solidFill>
            <a:schemeClr val="tx2"/>
          </a:solidFill>
          <a:latin typeface="Arial" charset="0"/>
          <a:ea typeface="宋体" pitchFamily="2" charset="-122"/>
        </a:defRPr>
      </a:lvl7pPr>
      <a:lvl8pPr marL="3178683" algn="ctr" rtl="0" eaLnBrk="1" fontAlgn="base" hangingPunct="1">
        <a:spcBef>
          <a:spcPct val="0"/>
        </a:spcBef>
        <a:spcAft>
          <a:spcPct val="0"/>
        </a:spcAft>
        <a:defRPr sz="10200">
          <a:solidFill>
            <a:schemeClr val="tx2"/>
          </a:solidFill>
          <a:latin typeface="Arial" charset="0"/>
          <a:ea typeface="宋体" pitchFamily="2" charset="-122"/>
        </a:defRPr>
      </a:lvl8pPr>
      <a:lvl9pPr marL="4238244" algn="ctr" rtl="0" eaLnBrk="1" fontAlgn="base" hangingPunct="1">
        <a:spcBef>
          <a:spcPct val="0"/>
        </a:spcBef>
        <a:spcAft>
          <a:spcPct val="0"/>
        </a:spcAft>
        <a:defRPr sz="10200">
          <a:solidFill>
            <a:schemeClr val="tx2"/>
          </a:solidFill>
          <a:latin typeface="Arial" charset="0"/>
          <a:ea typeface="宋体" pitchFamily="2" charset="-122"/>
        </a:defRPr>
      </a:lvl9pPr>
    </p:titleStyle>
    <p:bodyStyle>
      <a:lvl1pPr marL="794671" indent="-794671" algn="l" rtl="0" eaLnBrk="1" fontAlgn="base" hangingPunct="1">
        <a:spcBef>
          <a:spcPct val="20000"/>
        </a:spcBef>
        <a:spcAft>
          <a:spcPct val="0"/>
        </a:spcAft>
        <a:buChar char="•"/>
        <a:defRPr sz="7400">
          <a:solidFill>
            <a:schemeClr val="tx1"/>
          </a:solidFill>
          <a:latin typeface="+mn-lt"/>
          <a:ea typeface="+mn-ea"/>
          <a:cs typeface="+mn-cs"/>
        </a:defRPr>
      </a:lvl1pPr>
      <a:lvl2pPr marL="1721787" indent="-662226" algn="l" rtl="0" eaLnBrk="1" fontAlgn="base" hangingPunct="1">
        <a:spcBef>
          <a:spcPct val="20000"/>
        </a:spcBef>
        <a:spcAft>
          <a:spcPct val="0"/>
        </a:spcAft>
        <a:buChar char="–"/>
        <a:defRPr sz="6500">
          <a:solidFill>
            <a:schemeClr val="tx1"/>
          </a:solidFill>
          <a:latin typeface="+mn-lt"/>
          <a:ea typeface="+mn-ea"/>
        </a:defRPr>
      </a:lvl2pPr>
      <a:lvl3pPr marL="2648903" indent="-529781" algn="l" rtl="0" eaLnBrk="1" fontAlgn="base" hangingPunct="1">
        <a:spcBef>
          <a:spcPct val="20000"/>
        </a:spcBef>
        <a:spcAft>
          <a:spcPct val="0"/>
        </a:spcAft>
        <a:buChar char="•"/>
        <a:defRPr sz="5600">
          <a:solidFill>
            <a:schemeClr val="tx1"/>
          </a:solidFill>
          <a:latin typeface="+mn-lt"/>
          <a:ea typeface="+mn-ea"/>
        </a:defRPr>
      </a:lvl3pPr>
      <a:lvl4pPr marL="3708464" indent="-529781" algn="l" rtl="0" eaLnBrk="1" fontAlgn="base" hangingPunct="1">
        <a:spcBef>
          <a:spcPct val="20000"/>
        </a:spcBef>
        <a:spcAft>
          <a:spcPct val="0"/>
        </a:spcAft>
        <a:buChar char="–"/>
        <a:defRPr sz="4600">
          <a:solidFill>
            <a:schemeClr val="tx1"/>
          </a:solidFill>
          <a:latin typeface="+mn-lt"/>
          <a:ea typeface="+mn-ea"/>
        </a:defRPr>
      </a:lvl4pPr>
      <a:lvl5pPr marL="4768025" indent="-529781" algn="l" rtl="0" eaLnBrk="1" fontAlgn="base" hangingPunct="1">
        <a:spcBef>
          <a:spcPct val="20000"/>
        </a:spcBef>
        <a:spcAft>
          <a:spcPct val="0"/>
        </a:spcAft>
        <a:buChar char="»"/>
        <a:defRPr sz="4600">
          <a:solidFill>
            <a:schemeClr val="tx1"/>
          </a:solidFill>
          <a:latin typeface="+mn-lt"/>
          <a:ea typeface="+mn-ea"/>
        </a:defRPr>
      </a:lvl5pPr>
      <a:lvl6pPr marL="5827586" indent="-529781" algn="l" rtl="0" eaLnBrk="1" fontAlgn="base" hangingPunct="1">
        <a:spcBef>
          <a:spcPct val="20000"/>
        </a:spcBef>
        <a:spcAft>
          <a:spcPct val="0"/>
        </a:spcAft>
        <a:buChar char="»"/>
        <a:defRPr sz="4600">
          <a:solidFill>
            <a:schemeClr val="tx1"/>
          </a:solidFill>
          <a:latin typeface="+mn-lt"/>
          <a:ea typeface="+mn-ea"/>
        </a:defRPr>
      </a:lvl6pPr>
      <a:lvl7pPr marL="6887147" indent="-529781" algn="l" rtl="0" eaLnBrk="1" fontAlgn="base" hangingPunct="1">
        <a:spcBef>
          <a:spcPct val="20000"/>
        </a:spcBef>
        <a:spcAft>
          <a:spcPct val="0"/>
        </a:spcAft>
        <a:buChar char="»"/>
        <a:defRPr sz="4600">
          <a:solidFill>
            <a:schemeClr val="tx1"/>
          </a:solidFill>
          <a:latin typeface="+mn-lt"/>
          <a:ea typeface="+mn-ea"/>
        </a:defRPr>
      </a:lvl7pPr>
      <a:lvl8pPr marL="7946708" indent="-529781" algn="l" rtl="0" eaLnBrk="1" fontAlgn="base" hangingPunct="1">
        <a:spcBef>
          <a:spcPct val="20000"/>
        </a:spcBef>
        <a:spcAft>
          <a:spcPct val="0"/>
        </a:spcAft>
        <a:buChar char="»"/>
        <a:defRPr sz="4600">
          <a:solidFill>
            <a:schemeClr val="tx1"/>
          </a:solidFill>
          <a:latin typeface="+mn-lt"/>
          <a:ea typeface="+mn-ea"/>
        </a:defRPr>
      </a:lvl8pPr>
      <a:lvl9pPr marL="9006269" indent="-529781" algn="l" rtl="0" eaLnBrk="1" fontAlgn="base" hangingPunct="1">
        <a:spcBef>
          <a:spcPct val="20000"/>
        </a:spcBef>
        <a:spcAft>
          <a:spcPct val="0"/>
        </a:spcAft>
        <a:buChar char="»"/>
        <a:defRPr sz="4600">
          <a:solidFill>
            <a:schemeClr val="tx1"/>
          </a:solidFill>
          <a:latin typeface="+mn-lt"/>
          <a:ea typeface="+mn-ea"/>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6" name="TextBox 5"/>
          <p:cNvSpPr txBox="1"/>
          <p:nvPr/>
        </p:nvSpPr>
        <p:spPr>
          <a:xfrm>
            <a:off x="7881116" y="4238094"/>
            <a:ext cx="13289560" cy="1015663"/>
          </a:xfrm>
          <a:prstGeom prst="rect">
            <a:avLst/>
          </a:prstGeom>
          <a:noFill/>
        </p:spPr>
        <p:txBody>
          <a:bodyPr wrap="square" rtlCol="0">
            <a:spAutoFit/>
          </a:bodyPr>
          <a:lstStyle/>
          <a:p>
            <a:r>
              <a:rPr lang="zh-CN" altLang="en-US" sz="6000" b="1" dirty="0" smtClean="0">
                <a:solidFill>
                  <a:srgbClr val="A88A77"/>
                </a:solidFill>
                <a:latin typeface="微软雅黑" panose="020B0503020204020204" pitchFamily="34" charset="-122"/>
                <a:ea typeface="微软雅黑" panose="020B0503020204020204" pitchFamily="34" charset="-122"/>
              </a:rPr>
              <a:t>小专题</a:t>
            </a:r>
            <a:r>
              <a:rPr lang="en-US" altLang="zh-CN" sz="6000" b="1" dirty="0" smtClean="0">
                <a:solidFill>
                  <a:srgbClr val="A88A77"/>
                </a:solidFill>
                <a:latin typeface="微软雅黑" panose="020B0503020204020204" pitchFamily="34" charset="-122"/>
                <a:ea typeface="微软雅黑" panose="020B0503020204020204" pitchFamily="34" charset="-122"/>
              </a:rPr>
              <a:t>6</a:t>
            </a:r>
            <a:endParaRPr lang="zh-CN" altLang="en-US" sz="6000" b="1" dirty="0">
              <a:solidFill>
                <a:srgbClr val="A88A77"/>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881116" y="5173950"/>
            <a:ext cx="13145544" cy="1631216"/>
          </a:xfrm>
          <a:prstGeom prst="rect">
            <a:avLst/>
          </a:prstGeom>
          <a:noFill/>
        </p:spPr>
        <p:txBody>
          <a:bodyPr wrap="square" rtlCol="0">
            <a:spAutoFit/>
          </a:bodyPr>
          <a:lstStyle/>
          <a:p>
            <a:r>
              <a:rPr lang="zh-CN" altLang="en-US" sz="10000" b="1" dirty="0" smtClean="0">
                <a:solidFill>
                  <a:srgbClr val="404040"/>
                </a:solidFill>
                <a:latin typeface="微软雅黑" panose="020B0503020204020204" pitchFamily="34" charset="-122"/>
                <a:ea typeface="微软雅黑" panose="020B0503020204020204" pitchFamily="34" charset="-122"/>
              </a:rPr>
              <a:t>交通运输区位因素</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5"/>
          <p:cNvGrpSpPr/>
          <p:nvPr/>
        </p:nvGrpSpPr>
        <p:grpSpPr>
          <a:xfrm>
            <a:off x="2074961" y="1920816"/>
            <a:ext cx="2677891" cy="707886"/>
            <a:chOff x="2074961" y="4276948"/>
            <a:chExt cx="2677891" cy="707886"/>
          </a:xfrm>
        </p:grpSpPr>
        <p:pic>
          <p:nvPicPr>
            <p:cNvPr id="7" name="Picture 2"/>
            <p:cNvPicPr>
              <a:picLocks noChangeAspect="1" noChangeArrowheads="1"/>
            </p:cNvPicPr>
            <p:nvPr/>
          </p:nvPicPr>
          <p:blipFill>
            <a:blip r:embed="rId2"/>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8" name="矩形 7"/>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anose="020B0503020204020204" pitchFamily="34" charset="-122"/>
                  <a:ea typeface="微软雅黑" panose="020B0503020204020204" pitchFamily="34" charset="-122"/>
                </a:rPr>
                <a:t>题组巩固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951762" y="2660622"/>
            <a:ext cx="19502574" cy="8094524"/>
          </a:xfrm>
          <a:prstGeom prst="rect">
            <a:avLst/>
          </a:prstGeom>
        </p:spPr>
        <p:txBody>
          <a:bodyPr wrap="square">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Z6-3</a:t>
            </a:r>
            <a:r>
              <a:rPr lang="zh-CN" altLang="en-US"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为上海港口迁移过程示意图。读图回答</a:t>
            </a:r>
            <a:r>
              <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1~2</a:t>
            </a:r>
            <a:r>
              <a:rPr lang="zh-CN" altLang="en-US"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题。</a:t>
            </a: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Z6­3</a:t>
            </a:r>
          </a:p>
        </p:txBody>
      </p:sp>
      <p:pic>
        <p:nvPicPr>
          <p:cNvPr id="10" name="7jsd10.jpg" descr="id:2147527600;FounderCES"/>
          <p:cNvPicPr/>
          <p:nvPr/>
        </p:nvPicPr>
        <p:blipFill>
          <a:blip r:embed="rId3"/>
          <a:stretch>
            <a:fillRect/>
          </a:stretch>
        </p:blipFill>
        <p:spPr>
          <a:xfrm>
            <a:off x="9167000" y="3875068"/>
            <a:ext cx="5143536" cy="585791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660622"/>
            <a:ext cx="12073022" cy="6949595"/>
          </a:xfrm>
          <a:prstGeom prst="rect">
            <a:avLst/>
          </a:prstGeom>
        </p:spPr>
        <p:txBody>
          <a:bodyPr wrap="square">
            <a:spAutoFit/>
          </a:bodyPr>
          <a:lstStyle/>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港口区位迁移形成的拓建模式是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门户港➝支流港➝深海港➝干流港</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深海港➝门户港➝干流港➝支流港</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干流港➝门户港➝支流港➝深海港</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支流港➝干流港➝门户港➝深海港</a:t>
            </a:r>
          </a:p>
          <a:p>
            <a:pPr algn="just">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矩形 12"/>
          <p:cNvSpPr/>
          <p:nvPr/>
        </p:nvSpPr>
        <p:spPr>
          <a:xfrm>
            <a:off x="15266020" y="3017812"/>
            <a:ext cx="6557180" cy="6858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554052" y="3232126"/>
            <a:ext cx="6186036" cy="6574107"/>
          </a:xfrm>
          <a:prstGeom prst="rect">
            <a:avLst/>
          </a:prstGeom>
        </p:spPr>
        <p:txBody>
          <a:bodyPr wrap="square">
            <a:spAutoFit/>
          </a:bodyPr>
          <a:lstStyle/>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p>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本题主要考查港口区位的变化。从图中可以看出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上海港口经历了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次区位迁移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从最开始的黄浦江与其支流苏州河的交汇处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到最后的洋山深水港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其拓建模式是支流港➝干流港➝门户港➝深海港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正确。</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839073"/>
            <a:ext cx="11287204" cy="4708981"/>
          </a:xfrm>
          <a:prstGeom prst="rect">
            <a:avLst/>
          </a:prstGeom>
        </p:spPr>
        <p:txBody>
          <a:bodyPr wrap="square">
            <a:spAutoFit/>
          </a:bodyPr>
          <a:lstStyle/>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洋山港建设对上海发展最重要的意义是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促进城市内部功能的变迁</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加速临港工业的快速发展</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提升国际航运中心的地位</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推动产业的全面转型升级</a:t>
            </a:r>
          </a:p>
        </p:txBody>
      </p:sp>
      <p:sp>
        <p:nvSpPr>
          <p:cNvPr id="6" name="矩形 5"/>
          <p:cNvSpPr/>
          <p:nvPr/>
        </p:nvSpPr>
        <p:spPr>
          <a:xfrm>
            <a:off x="15266020" y="2946374"/>
            <a:ext cx="6557180" cy="62151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554052" y="3059422"/>
            <a:ext cx="6186036" cy="5853910"/>
          </a:xfrm>
          <a:prstGeom prst="rect">
            <a:avLst/>
          </a:prstGeom>
        </p:spPr>
        <p:txBody>
          <a:bodyPr wrap="square">
            <a:spAutoFit/>
          </a:bodyPr>
          <a:lstStyle/>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p>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本题主要考查港口建设的意义。从图中可以看出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洋山港位于东海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是深水港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洋山港建设增强了上海港口的海洋运输能力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提升了上海国际航运中心的地位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正确。</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880324" y="2186979"/>
            <a:ext cx="19502574" cy="9344096"/>
          </a:xfrm>
          <a:prstGeom prst="rect">
            <a:avLst/>
          </a:prstGeom>
        </p:spPr>
        <p:txBody>
          <a:bodyPr wrap="square">
            <a:spAutoFit/>
          </a:bodyPr>
          <a:lstStyle/>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Ⅰ]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甘德国际机场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Z6-4)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曾是世界上最繁忙的航空枢纽之一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当时几乎所有横跨北大西洋的航班都要经停该机场补充燃料。如今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横跨北大西洋的航班不再需要经停此地。据此完成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Z6­4</a:t>
            </a: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6" name="15qgdl2.jpg" descr="id:2147527607;FounderCES"/>
          <p:cNvPicPr/>
          <p:nvPr/>
        </p:nvPicPr>
        <p:blipFill>
          <a:blip r:embed="rId2"/>
          <a:stretch>
            <a:fillRect/>
          </a:stretch>
        </p:blipFill>
        <p:spPr>
          <a:xfrm>
            <a:off x="7666802" y="5375266"/>
            <a:ext cx="8325996" cy="4268320"/>
          </a:xfrm>
          <a:prstGeom prst="rect">
            <a:avLst/>
          </a:prstGeom>
        </p:spPr>
      </p:pic>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874407"/>
            <a:ext cx="12073022" cy="3785652"/>
          </a:xfrm>
          <a:prstGeom prst="rect">
            <a:avLst/>
          </a:prstGeom>
        </p:spPr>
        <p:txBody>
          <a:bodyPr wrap="square">
            <a:spAutoFit/>
          </a:bodyPr>
          <a:lstStyle/>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导致甘德国际机场成为世界上最繁忙机场的主要因素是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位置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经济	</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地形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人口</a:t>
            </a:r>
          </a:p>
        </p:txBody>
      </p:sp>
      <p:sp>
        <p:nvSpPr>
          <p:cNvPr id="13" name="矩形 12"/>
          <p:cNvSpPr/>
          <p:nvPr/>
        </p:nvSpPr>
        <p:spPr>
          <a:xfrm>
            <a:off x="15266020" y="3017812"/>
            <a:ext cx="6557180" cy="62151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554052" y="3160688"/>
            <a:ext cx="6186036" cy="5853910"/>
          </a:xfrm>
          <a:prstGeom prst="rect">
            <a:avLst/>
          </a:prstGeom>
        </p:spPr>
        <p:txBody>
          <a:bodyPr wrap="square">
            <a:spAutoFit/>
          </a:bodyPr>
          <a:lstStyle/>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p>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本题主要考查机场的形成因素。根据区域定位可知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该机场位于北大西洋空中航线的必经之处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位于北美洲东端的纽芬兰岛上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因此其独特的地理位置使其成为世界上最繁忙的机场。</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839073"/>
            <a:ext cx="9929882" cy="5523563"/>
          </a:xfrm>
          <a:prstGeom prst="rect">
            <a:avLst/>
          </a:prstGeom>
        </p:spPr>
        <p:txBody>
          <a:bodyPr wrap="square">
            <a:spAutoFit/>
          </a:bodyPr>
          <a:lstStyle/>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甘德国际机场失去国际航空枢纽地位的主要原因是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地区经济发展缓慢</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横跨北大西洋航班减少</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飞机飞行成本降低</a:t>
            </a:r>
          </a:p>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飞机制造技术进步</a:t>
            </a:r>
          </a:p>
        </p:txBody>
      </p:sp>
      <p:sp>
        <p:nvSpPr>
          <p:cNvPr id="6" name="矩形 5"/>
          <p:cNvSpPr/>
          <p:nvPr/>
        </p:nvSpPr>
        <p:spPr>
          <a:xfrm>
            <a:off x="15266020" y="2946374"/>
            <a:ext cx="6557180" cy="58579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554052" y="3059422"/>
            <a:ext cx="6186036" cy="5133713"/>
          </a:xfrm>
          <a:prstGeom prst="rect">
            <a:avLst/>
          </a:prstGeom>
        </p:spPr>
        <p:txBody>
          <a:bodyPr wrap="square">
            <a:spAutoFit/>
          </a:bodyPr>
          <a:lstStyle/>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4.D</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本题主要考查影响机场衰落的原因。飞机制造技术的发展引起飞机载油量的增加以及单位距离能耗量的降低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飞机已没有必要经停该航空港。</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931444"/>
            <a:ext cx="12073022" cy="8448467"/>
          </a:xfrm>
          <a:prstGeom prst="rect">
            <a:avLst/>
          </a:prstGeom>
        </p:spPr>
        <p:txBody>
          <a:bodyPr wrap="square">
            <a:spAutoFit/>
          </a:bodyPr>
          <a:lstStyle/>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Ⅲ]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阅读图文材料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完成下列要求。</a:t>
            </a: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一位被热带雨林风光吸引的游客从马瑙斯出发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乘船沿内格罗河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Z6-5)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溯源而上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见两岸植被繁茂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河上很少有桥。行至内格罗河与布朗库河交汇处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发现两条河流的河水因颜色迥异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呈一黑黄分明的界线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景色令人震撼。船继续前行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岸边的沼泽渐渐映入眼帘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当晚他查阅资料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得知内格罗河河水因富含腐殖质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颜色乌黑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而布朗库河因含大量泥沙而呈黄色。</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试对“河上很少有桥”这一现象作出合理解释。</a:t>
            </a:r>
          </a:p>
        </p:txBody>
      </p:sp>
      <p:pic>
        <p:nvPicPr>
          <p:cNvPr id="8" name="6qgd3-3.jpg" descr="id:2147527614;FounderCES"/>
          <p:cNvPicPr/>
          <p:nvPr/>
        </p:nvPicPr>
        <p:blipFill>
          <a:blip r:embed="rId2"/>
          <a:stretch>
            <a:fillRect/>
          </a:stretch>
        </p:blipFill>
        <p:spPr>
          <a:xfrm>
            <a:off x="14239098" y="3375002"/>
            <a:ext cx="7643866" cy="6143668"/>
          </a:xfrm>
          <a:prstGeom prst="rect">
            <a:avLst/>
          </a:prstGeom>
        </p:spPr>
      </p:pic>
      <p:sp>
        <p:nvSpPr>
          <p:cNvPr id="10" name="TextBox 9"/>
          <p:cNvSpPr txBox="1"/>
          <p:nvPr/>
        </p:nvSpPr>
        <p:spPr>
          <a:xfrm>
            <a:off x="15882172" y="9875860"/>
            <a:ext cx="2143140" cy="646331"/>
          </a:xfrm>
          <a:prstGeom prst="rect">
            <a:avLst/>
          </a:prstGeom>
          <a:noFill/>
        </p:spPr>
        <p:txBody>
          <a:bodyPr wrap="squar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Z6-5</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2094638" y="2946374"/>
            <a:ext cx="19728562" cy="52149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08952" y="3319204"/>
            <a:ext cx="19288260" cy="4413516"/>
          </a:xfrm>
          <a:prstGeom prst="rect">
            <a:avLst/>
          </a:prstGeom>
        </p:spPr>
        <p:txBody>
          <a:bodyPr wrap="square">
            <a:spAutoFit/>
          </a:bodyPr>
          <a:lstStyle/>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人口稀少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跨河运输需求小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水网稠密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水运便利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河面宽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水量大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修路搭桥成本高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技术难度大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对雨林环境破坏大。</a:t>
            </a:r>
          </a:p>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本题主要考查交通运输建设的区位因素。本题可以从桥梁建设成本、建设难度、该区域经济发展对交通运输的需求以及修建桥梁可能造成的环境问题等方面进行分析。由题目可知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该区域位于热带雨林地区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人口稀少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跨河运输需求少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水网稠密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水量大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水运便利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修建桥梁的成本高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技术难度大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且对热带雨林环境会造成一定程度的破坏。</a:t>
            </a:r>
          </a:p>
        </p:txBody>
      </p:sp>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808886" y="2517746"/>
            <a:ext cx="12073022" cy="7525137"/>
          </a:xfrm>
          <a:prstGeom prst="rect">
            <a:avLst/>
          </a:prstGeom>
        </p:spPr>
        <p:txBody>
          <a:bodyPr wrap="square">
            <a:spAutoFit/>
          </a:bodyPr>
          <a:lstStyle/>
          <a:p>
            <a:pPr algn="just">
              <a:lnSpc>
                <a:spcPct val="150000"/>
              </a:lnSpc>
              <a:spcAft>
                <a:spcPts val="0"/>
              </a:spcAft>
            </a:pPr>
            <a:r>
              <a:rPr lang="en-US" altLang="zh-CN"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b="1"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北京卷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中法两国的文化交流源远流长。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第十一届“中法文化之春”在中国举行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促进了两国之间的友好往来。法国作家大仲马在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基督山伯爵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对马赛进行了刻画。图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Z6-6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为马赛的地理位置及港区旧貌图。马赛三面被石灰岩山丘所环抱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气候宜人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拥有法国最大的海港。读图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回答问题。</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简述马赛成为法国天然良港的条件。</a:t>
            </a:r>
          </a:p>
        </p:txBody>
      </p:sp>
      <p:sp>
        <p:nvSpPr>
          <p:cNvPr id="10" name="TextBox 9"/>
          <p:cNvSpPr txBox="1"/>
          <p:nvPr/>
        </p:nvSpPr>
        <p:spPr>
          <a:xfrm>
            <a:off x="16453676" y="9304356"/>
            <a:ext cx="2143140" cy="646331"/>
          </a:xfrm>
          <a:prstGeom prst="rect">
            <a:avLst/>
          </a:prstGeom>
          <a:noFill/>
        </p:spPr>
        <p:txBody>
          <a:bodyPr wrap="squar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rPr>
              <a:t>Z6-6</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6bjd-9.jpg" descr="id:2147527621;FounderCES"/>
          <p:cNvPicPr/>
          <p:nvPr/>
        </p:nvPicPr>
        <p:blipFill>
          <a:blip r:embed="rId2"/>
          <a:stretch>
            <a:fillRect/>
          </a:stretch>
        </p:blipFill>
        <p:spPr>
          <a:xfrm>
            <a:off x="14310536" y="3803630"/>
            <a:ext cx="6684968" cy="5089348"/>
          </a:xfrm>
          <a:prstGeom prst="rect">
            <a:avLst/>
          </a:prstGeom>
        </p:spPr>
      </p:pic>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2094638" y="2946374"/>
            <a:ext cx="19728562" cy="3143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08952" y="3319204"/>
            <a:ext cx="19288260" cy="2252924"/>
          </a:xfrm>
          <a:prstGeom prst="rect">
            <a:avLst/>
          </a:prstGeom>
        </p:spPr>
        <p:txBody>
          <a:bodyPr wrap="square">
            <a:spAutoFit/>
          </a:bodyPr>
          <a:lstStyle/>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位于地中海沿岸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为基岩海岸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港阔水深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海湾风浪小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潮差小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靠近罗讷河口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腹地广阔。 </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b="1"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港口形成和发展的条件要从位置条件、自然条件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水域条件、气候条件、地形条件等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和社会经济条件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经济发展基础、经济腹地大小、依托的城市及国家政策等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方面进行综合分析。</a:t>
            </a:r>
          </a:p>
        </p:txBody>
      </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6" name="组合 5"/>
          <p:cNvGrpSpPr/>
          <p:nvPr/>
        </p:nvGrpSpPr>
        <p:grpSpPr>
          <a:xfrm>
            <a:off x="2074961" y="1660490"/>
            <a:ext cx="2677891" cy="707886"/>
            <a:chOff x="2074961" y="4276948"/>
            <a:chExt cx="2677891" cy="707886"/>
          </a:xfrm>
        </p:grpSpPr>
        <p:pic>
          <p:nvPicPr>
            <p:cNvPr id="7" name="Picture 2"/>
            <p:cNvPicPr>
              <a:picLocks noChangeAspect="1" noChangeArrowheads="1"/>
            </p:cNvPicPr>
            <p:nvPr/>
          </p:nvPicPr>
          <p:blipFill>
            <a:blip r:embed="rId2"/>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8" name="矩形 7"/>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anose="020B0503020204020204" pitchFamily="34" charset="-122"/>
                  <a:ea typeface="微软雅黑" panose="020B0503020204020204" pitchFamily="34" charset="-122"/>
                </a:rPr>
                <a:t>知识整合</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951762" y="2374870"/>
            <a:ext cx="19871438" cy="2862322"/>
          </a:xfrm>
          <a:prstGeom prst="rect">
            <a:avLst/>
          </a:prstGeom>
        </p:spPr>
        <p:txBody>
          <a:bodyPr wrap="square">
            <a:spAutoFit/>
          </a:bodyPr>
          <a:lstStyle/>
          <a:p>
            <a:pPr algn="just">
              <a:lnSpc>
                <a:spcPct val="150000"/>
              </a:lnSpc>
              <a:spcAft>
                <a:spcPts val="0"/>
              </a:spcAft>
            </a:pPr>
            <a:r>
              <a:rPr lang="en-US" altLang="zh-CN" sz="4000" b="1" kern="100" dirty="0" smtClean="0">
                <a:solidFill>
                  <a:srgbClr val="404040"/>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b="1" kern="100" dirty="0" smtClean="0">
                <a:solidFill>
                  <a:srgbClr val="404040"/>
                </a:solidFill>
                <a:latin typeface="微软雅黑" panose="020B0503020204020204" pitchFamily="34" charset="-122"/>
                <a:ea typeface="微软雅黑" panose="020B0503020204020204" pitchFamily="34" charset="-122"/>
                <a:cs typeface="Courier New" panose="02070309020205020404" pitchFamily="49" charset="0"/>
              </a:rPr>
              <a:t>交通运输线的区位因素分析</a:t>
            </a:r>
            <a:endParaRPr lang="en-US" altLang="zh-CN" sz="4000" b="1" kern="100" dirty="0" smtClean="0">
              <a:solidFill>
                <a:srgbClr val="40404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影响交通运输线布局的区位因素分析</a:t>
            </a:r>
            <a:endPar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①自然因素</a:t>
            </a:r>
          </a:p>
        </p:txBody>
      </p:sp>
      <p:graphicFrame>
        <p:nvGraphicFramePr>
          <p:cNvPr id="10" name="表格 9"/>
          <p:cNvGraphicFramePr>
            <a:graphicFrameLocks noGrp="1"/>
          </p:cNvGraphicFramePr>
          <p:nvPr/>
        </p:nvGraphicFramePr>
        <p:xfrm>
          <a:off x="2166076" y="5375266"/>
          <a:ext cx="19359698" cy="6715128"/>
        </p:xfrm>
        <a:graphic>
          <a:graphicData uri="http://schemas.openxmlformats.org/drawingml/2006/table">
            <a:tbl>
              <a:tblPr>
                <a:tableStyleId>{16D9F66E-5EB9-4882-86FB-DCBF35E3C3E4}</a:tableStyleId>
              </a:tblPr>
              <a:tblGrid>
                <a:gridCol w="714380"/>
                <a:gridCol w="1428760"/>
                <a:gridCol w="17216558"/>
              </a:tblGrid>
              <a:tr h="312541">
                <a:tc gridSpan="2">
                  <a:txBody>
                    <a:bodyPr/>
                    <a:lstStyle/>
                    <a:p>
                      <a:pPr algn="ctr">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区位因素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tc>
                <a:tc hMerge="1">
                  <a:txBody>
                    <a:bodyPr/>
                    <a:lstStyle/>
                    <a:p>
                      <a:endParaRPr lang="zh-CN"/>
                    </a:p>
                  </a:txBody>
                  <a:tcP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影响分析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937624">
                <a:tc rowSpan="2">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mn-cs"/>
                        </a:rPr>
                        <a:t>地形</a:t>
                      </a:r>
                    </a:p>
                  </a:txBody>
                  <a:tcPr marL="68580" marR="68580" marT="0" marB="0" anchor="ct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平原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just"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平原地区地形对线路的限制较少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选线时要尽量少占耕地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处理好线路建设与农田水利建设、城镇发展的关系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937624">
                <a:tc vMerge="1">
                  <a:txBody>
                    <a:bodyPr/>
                    <a:lstStyle/>
                    <a:p>
                      <a:endParaRPr lang="zh-CN"/>
                    </a:p>
                  </a:txBody>
                  <a:tcP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山区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just"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线路应尽量沿等高线修建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尽量避开地形复杂的地区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在陡坡上修成“之”字形弯曲或开凿隧道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625083">
                <a:tc gridSpan="2">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水文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hMerge="1">
                  <a:txBody>
                    <a:bodyPr/>
                    <a:lstStyle/>
                    <a:p>
                      <a:endParaRPr lang="zh-CN"/>
                    </a:p>
                  </a:txBody>
                  <a:tcPr/>
                </a:tc>
                <a:tc>
                  <a:txBody>
                    <a:bodyPr/>
                    <a:lstStyle/>
                    <a:p>
                      <a:pPr marL="0" marR="0" indent="0" algn="just"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线路应避开沼泽地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尽量避免跨越河流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以减少桥涵总长度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937624">
                <a:tc gridSpan="2">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地质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hMerge="1">
                  <a:txBody>
                    <a:bodyPr/>
                    <a:lstStyle/>
                    <a:p>
                      <a:endParaRPr lang="zh-CN"/>
                    </a:p>
                  </a:txBody>
                  <a:tcPr/>
                </a:tc>
                <a:tc>
                  <a:txBody>
                    <a:bodyPr/>
                    <a:lstStyle/>
                    <a:p>
                      <a:pPr marL="0" marR="0" indent="0" algn="just"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线路应注意避开断层地带和滑坡、泥石流多发地区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特别是开凿隧道时应尽量避开断层带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从背斜部位穿越</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1250165">
                <a:tc gridSpan="2">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气候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hMerge="1">
                  <a:txBody>
                    <a:bodyPr/>
                    <a:lstStyle/>
                    <a:p>
                      <a:endParaRPr lang="zh-CN"/>
                    </a:p>
                  </a:txBody>
                  <a:tcPr/>
                </a:tc>
                <a:tc>
                  <a:txBody>
                    <a:bodyPr/>
                    <a:lstStyle/>
                    <a:p>
                      <a:pPr marL="0" marR="0" indent="0" algn="just"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工程设计应特别注意沿线的暴雨、大风等天气出现的强度和概率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以及冻土、积雪的深度等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桥涵孔径大小、路基高低都要根据当地的暴雨强度来设计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2308952" y="2517746"/>
            <a:ext cx="6286544" cy="814582"/>
          </a:xfrm>
          <a:prstGeom prst="rect">
            <a:avLst/>
          </a:prstGeom>
        </p:spPr>
        <p:txBody>
          <a:bodyPr wrap="square">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②社会经济因素</a:t>
            </a:r>
          </a:p>
        </p:txBody>
      </p:sp>
      <p:graphicFrame>
        <p:nvGraphicFramePr>
          <p:cNvPr id="6" name="表格 5"/>
          <p:cNvGraphicFramePr>
            <a:graphicFrameLocks noGrp="1"/>
          </p:cNvGraphicFramePr>
          <p:nvPr/>
        </p:nvGraphicFramePr>
        <p:xfrm>
          <a:off x="2451828" y="3517878"/>
          <a:ext cx="19359698" cy="5456078"/>
        </p:xfrm>
        <a:graphic>
          <a:graphicData uri="http://schemas.openxmlformats.org/drawingml/2006/table">
            <a:tbl>
              <a:tblPr>
                <a:tableStyleId>{16D9F66E-5EB9-4882-86FB-DCBF35E3C3E4}</a:tableStyleId>
              </a:tblPr>
              <a:tblGrid>
                <a:gridCol w="2214579"/>
                <a:gridCol w="17145119"/>
              </a:tblGrid>
              <a:tr h="794748">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区位因素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影响分析</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2277086">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经济因素</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合理布局交通运输线路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促进沿线经济发展。铁路线和公路国道线基本以直达为主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并适当照顾沿线重要经济点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通过城市时应从城市边缘经过。省道等地方性公路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应以满足地方经济发展和居民需要为主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可以通过当地的居民点、车站、码头等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94748">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社会因素</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l">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巩固国防、加强民族团结、促进少数民族地区和革命老区的经济发展等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1589496">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技术因素</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indent="133350" algn="l">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  可使交通运输网伸展到更广阔的范围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能克服线路建设中的自然障碍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减少自然条件对车辆运行安全的威胁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2308952" y="2517746"/>
            <a:ext cx="19073946" cy="9374874"/>
          </a:xfrm>
          <a:prstGeom prst="rect">
            <a:avLst/>
          </a:prstGeom>
        </p:spPr>
        <p:txBody>
          <a:bodyPr wrap="square">
            <a:spAutoFit/>
          </a:bodyPr>
          <a:lstStyle/>
          <a:p>
            <a:pPr>
              <a:lnSpc>
                <a:spcPct val="130000"/>
              </a:lnSpc>
              <a:spcAft>
                <a:spcPts val="0"/>
              </a:spcAft>
            </a:pP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影响交通运输线的区位因素及其关系</a:t>
            </a:r>
            <a:endPar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Z6­1</a:t>
            </a:r>
          </a:p>
          <a:p>
            <a:pPr>
              <a:lnSpc>
                <a:spcPct val="130000"/>
              </a:lnSpc>
              <a:spcAft>
                <a:spcPts val="0"/>
              </a:spcAft>
            </a:pPr>
            <a:endParaRPr lang="zh-CN" altLang="en-US"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6" name="8lw67.EPS" descr="id:2147527547;FounderCES"/>
          <p:cNvPicPr/>
          <p:nvPr/>
        </p:nvPicPr>
        <p:blipFill>
          <a:blip r:embed="rId2"/>
          <a:stretch>
            <a:fillRect/>
          </a:stretch>
        </p:blipFill>
        <p:spPr>
          <a:xfrm>
            <a:off x="6595232" y="4160820"/>
            <a:ext cx="11072890" cy="5500726"/>
          </a:xfrm>
          <a:prstGeom prst="rect">
            <a:avLst/>
          </a:prstGeom>
        </p:spPr>
      </p:pic>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2308952" y="2517746"/>
            <a:ext cx="19645450" cy="9140964"/>
          </a:xfrm>
          <a:prstGeom prst="rect">
            <a:avLst/>
          </a:prstGeom>
        </p:spPr>
        <p:txBody>
          <a:bodyPr wrap="square">
            <a:spAutoFit/>
          </a:bodyPr>
          <a:lstStyle/>
          <a:p>
            <a:pPr>
              <a:lnSpc>
                <a:spcPct val="130000"/>
              </a:lnSpc>
              <a:spcAft>
                <a:spcPts val="0"/>
              </a:spcAft>
            </a:pP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交通运输线的设计比较思路</a:t>
            </a:r>
            <a:endPar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indent="1078230">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交通选线要遵循“低、高、大、小”原则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即成本要低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安全性要高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经济效益要大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环境破坏要小。</a:t>
            </a:r>
          </a:p>
        </p:txBody>
      </p:sp>
      <p:graphicFrame>
        <p:nvGraphicFramePr>
          <p:cNvPr id="7" name="表格 6"/>
          <p:cNvGraphicFramePr>
            <a:graphicFrameLocks noGrp="1"/>
          </p:cNvGraphicFramePr>
          <p:nvPr/>
        </p:nvGraphicFramePr>
        <p:xfrm>
          <a:off x="2451827" y="3660754"/>
          <a:ext cx="19232515" cy="5929353"/>
        </p:xfrm>
        <a:graphic>
          <a:graphicData uri="http://schemas.openxmlformats.org/drawingml/2006/table">
            <a:tbl>
              <a:tblPr>
                <a:tableStyleId>{16D9F66E-5EB9-4882-86FB-DCBF35E3C3E4}</a:tableStyleId>
              </a:tblPr>
              <a:tblGrid>
                <a:gridCol w="3802205"/>
                <a:gridCol w="15430310"/>
              </a:tblGrid>
              <a:tr h="706858">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比较项目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比较内容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06858">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建设成本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l">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包括材料成本、劳动力成本、搬迁成本等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06858">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路线长短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l">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包括原有线路、建设距离等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06858">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沿线村镇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l">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包括沿线村镇数量多少、规模大小、人口多少等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11901">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施工难度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l">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地势起伏、桥涵多少、高寒缺氧、风雪、冻土等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06858">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沿线灾害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l">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地质灾害、气象灾害等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706858">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占用耕地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l">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占用良田多少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976304">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生态影响</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l">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对生物多样性、水土流失、土地荒漠化的影</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2237514" y="1803366"/>
            <a:ext cx="18788194" cy="1692771"/>
          </a:xfrm>
          <a:prstGeom prst="rect">
            <a:avLst/>
          </a:prstGeom>
        </p:spPr>
        <p:txBody>
          <a:bodyPr wrap="square">
            <a:spAutoFit/>
          </a:bodyPr>
          <a:lstStyle/>
          <a:p>
            <a:pPr>
              <a:lnSpc>
                <a:spcPct val="130000"/>
              </a:lnSpc>
              <a:spcAft>
                <a:spcPts val="0"/>
              </a:spcAft>
            </a:pPr>
            <a:r>
              <a:rPr lang="en-US" altLang="zh-CN" sz="4000" b="1" kern="100" dirty="0" smtClean="0">
                <a:solidFill>
                  <a:srgbClr val="404040"/>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b="1" kern="100" dirty="0" smtClean="0">
                <a:solidFill>
                  <a:srgbClr val="404040"/>
                </a:solidFill>
                <a:latin typeface="微软雅黑" panose="020B0503020204020204" pitchFamily="34" charset="-122"/>
                <a:ea typeface="微软雅黑" panose="020B0503020204020204" pitchFamily="34" charset="-122"/>
                <a:cs typeface="Courier New" panose="02070309020205020404" pitchFamily="49" charset="0"/>
              </a:rPr>
              <a:t>交通运输点的区位因素分析</a:t>
            </a:r>
          </a:p>
          <a:p>
            <a:pPr>
              <a:lnSpc>
                <a:spcPct val="130000"/>
              </a:lnSpc>
              <a:spcAft>
                <a:spcPts val="0"/>
              </a:spcAft>
            </a:pP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交通运输点的区位因素和选址原则</a:t>
            </a:r>
          </a:p>
        </p:txBody>
      </p:sp>
      <p:graphicFrame>
        <p:nvGraphicFramePr>
          <p:cNvPr id="5" name="表格 4"/>
          <p:cNvGraphicFramePr>
            <a:graphicFrameLocks noGrp="1"/>
          </p:cNvGraphicFramePr>
          <p:nvPr/>
        </p:nvGraphicFramePr>
        <p:xfrm>
          <a:off x="2380390" y="3732192"/>
          <a:ext cx="19502575" cy="6500858"/>
        </p:xfrm>
        <a:graphic>
          <a:graphicData uri="http://schemas.openxmlformats.org/drawingml/2006/table">
            <a:tbl>
              <a:tblPr>
                <a:tableStyleId>{16D9F66E-5EB9-4882-86FB-DCBF35E3C3E4}</a:tableStyleId>
              </a:tblPr>
              <a:tblGrid>
                <a:gridCol w="1143008"/>
                <a:gridCol w="1357322"/>
                <a:gridCol w="7715304"/>
                <a:gridCol w="5286412"/>
                <a:gridCol w="4000529"/>
              </a:tblGrid>
              <a:tr h="406069">
                <a:tc gridSpan="2">
                  <a:txBody>
                    <a:bodyPr/>
                    <a:lstStyle/>
                    <a:p>
                      <a:pPr algn="ctr">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tc>
                <a:tc hMerge="1">
                  <a:txBody>
                    <a:bodyPr/>
                    <a:lstStyle/>
                    <a:p>
                      <a:endParaRPr lang="zh-CN"/>
                    </a:p>
                  </a:txBody>
                  <a:tcP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港口</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汽车站</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航空港</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机场</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2420856">
                <a:tc rowSpan="2">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区位因素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自然</a:t>
                      </a:r>
                    </a:p>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因素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入港航道要有足够的水深和水域宽度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平原地形对港口设备、建筑和布局有利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但航道往往容易淤积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受自然因素影响较小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但要求地势平坦开阔、位置适宜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受地形、气候、地质、水文等影响较大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3366770">
                <a:tc vMerge="1">
                  <a:txBody>
                    <a:bodyPr/>
                    <a:lstStyle/>
                    <a:p>
                      <a:endParaRPr lang="zh-CN"/>
                    </a:p>
                  </a:txBody>
                  <a:tcP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社会</a:t>
                      </a:r>
                    </a:p>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经济</a:t>
                      </a:r>
                    </a:p>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因素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受腹地条件和城市依托影响较大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腹地范围越广、经济越发达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对港口建设越有利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另外还需完善的配套设施和高效率的运作服务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数量、密度、规模受经济发展水平制约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人口稠密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经济发达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人流、物流频繁地区最为有利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6596552" y="2589184"/>
            <a:ext cx="5214974" cy="814582"/>
          </a:xfrm>
          <a:prstGeom prst="rect">
            <a:avLst/>
          </a:prstGeom>
        </p:spPr>
        <p:txBody>
          <a:bodyPr wrap="square">
            <a:spAutoFit/>
          </a:bodyPr>
          <a:lstStyle/>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（续表）</a:t>
            </a:r>
          </a:p>
        </p:txBody>
      </p:sp>
      <p:graphicFrame>
        <p:nvGraphicFramePr>
          <p:cNvPr id="5" name="表格 4"/>
          <p:cNvGraphicFramePr>
            <a:graphicFrameLocks noGrp="1"/>
          </p:cNvGraphicFramePr>
          <p:nvPr/>
        </p:nvGraphicFramePr>
        <p:xfrm>
          <a:off x="2380390" y="3589316"/>
          <a:ext cx="19502575" cy="4209860"/>
        </p:xfrm>
        <a:graphic>
          <a:graphicData uri="http://schemas.openxmlformats.org/drawingml/2006/table">
            <a:tbl>
              <a:tblPr>
                <a:tableStyleId>{16D9F66E-5EB9-4882-86FB-DCBF35E3C3E4}</a:tableStyleId>
              </a:tblPr>
              <a:tblGrid>
                <a:gridCol w="2500330"/>
                <a:gridCol w="7715304"/>
                <a:gridCol w="5286412"/>
                <a:gridCol w="4000529"/>
              </a:tblGrid>
              <a:tr h="406069">
                <a:tc>
                  <a:txBody>
                    <a:bodyPr/>
                    <a:lstStyle/>
                    <a:p>
                      <a:pPr algn="ctr">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港口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汽车站</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航空港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机场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2842480">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选址</a:t>
                      </a:r>
                    </a:p>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原则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河港要在河宽水深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位于或靠近城市且陆路交通便利的地方。海港要在有背风、避浪、水深的海湾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且交通便利的地方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一般建在城市交通干线两侧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与市内干道系统和其他对外交通有方便直接联系的地点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地势开阔平坦、坡度适当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天气较好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地势较高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地质条件好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距城市较远且交通便利的地方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2308952" y="2517746"/>
            <a:ext cx="19073946" cy="9781139"/>
          </a:xfrm>
          <a:prstGeom prst="rect">
            <a:avLst/>
          </a:prstGeom>
        </p:spPr>
        <p:txBody>
          <a:bodyPr wrap="square">
            <a:spAutoFit/>
          </a:bodyPr>
          <a:lstStyle/>
          <a:p>
            <a:pPr>
              <a:lnSpc>
                <a:spcPct val="150000"/>
              </a:lnSpc>
              <a:spcAft>
                <a:spcPts val="0"/>
              </a:spcAft>
            </a:pP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交通运输点的区位选择</a:t>
            </a: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以港口为例</a:t>
            </a: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a:t>
            </a:r>
          </a:p>
          <a:p>
            <a:pPr>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港口区位因素图解</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zh-CN" altLang="en-US"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en-US" altLang="zh-CN" sz="36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Z6­2</a:t>
            </a:r>
          </a:p>
          <a:p>
            <a:pPr>
              <a:lnSpc>
                <a:spcPct val="130000"/>
              </a:lnSpc>
              <a:spcAft>
                <a:spcPts val="0"/>
              </a:spcAft>
            </a:pPr>
            <a:endParaRPr lang="zh-CN" altLang="en-US" sz="40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7" name="8lw68.jpg" descr="id:2147527578;FounderCES"/>
          <p:cNvPicPr/>
          <p:nvPr/>
        </p:nvPicPr>
        <p:blipFill>
          <a:blip r:embed="rId2"/>
          <a:stretch>
            <a:fillRect/>
          </a:stretch>
        </p:blipFill>
        <p:spPr>
          <a:xfrm>
            <a:off x="7095298" y="4660886"/>
            <a:ext cx="9358378" cy="5871794"/>
          </a:xfrm>
          <a:prstGeom prst="rect">
            <a:avLst/>
          </a:prstGeom>
        </p:spPr>
      </p:pic>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2308952" y="2517746"/>
            <a:ext cx="19073946" cy="814582"/>
          </a:xfrm>
          <a:prstGeom prst="rect">
            <a:avLst/>
          </a:prstGeom>
        </p:spPr>
        <p:txBody>
          <a:bodyPr wrap="square">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②港口区位选择答题模板</a:t>
            </a:r>
          </a:p>
        </p:txBody>
      </p:sp>
      <p:graphicFrame>
        <p:nvGraphicFramePr>
          <p:cNvPr id="7" name="表格 6"/>
          <p:cNvGraphicFramePr>
            <a:graphicFrameLocks noGrp="1"/>
          </p:cNvGraphicFramePr>
          <p:nvPr/>
        </p:nvGraphicFramePr>
        <p:xfrm>
          <a:off x="2380391" y="3660754"/>
          <a:ext cx="18931069" cy="6646007"/>
        </p:xfrm>
        <a:graphic>
          <a:graphicData uri="http://schemas.openxmlformats.org/drawingml/2006/table">
            <a:tbl>
              <a:tblPr>
                <a:tableStyleId>{16D9F66E-5EB9-4882-86FB-DCBF35E3C3E4}</a:tableStyleId>
              </a:tblPr>
              <a:tblGrid>
                <a:gridCol w="1571635"/>
                <a:gridCol w="3429024"/>
                <a:gridCol w="13930410"/>
              </a:tblGrid>
              <a:tr h="523879">
                <a:tc gridSpan="2">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分析角度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tc>
                <a:tc hMerge="1">
                  <a:txBody>
                    <a:bodyPr/>
                    <a:lstStyle/>
                    <a:p>
                      <a:endParaRPr lang="zh-CN"/>
                    </a:p>
                  </a:txBody>
                  <a:tcP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答题模板</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2095515">
                <a:tc rowSpan="2">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陆域</a:t>
                      </a:r>
                    </a:p>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条件</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地形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地质稳定、地势平坦、坡度适当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有利于港口建设和港口设备安放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岩港修建难度大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但建成后不易淤积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泥港修建难度小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但建成后容易淤积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1571636">
                <a:tc vMerge="1">
                  <a:txBody>
                    <a:bodyPr/>
                    <a:lstStyle/>
                    <a:p>
                      <a:endParaRPr lang="zh-CN"/>
                    </a:p>
                  </a:txBody>
                  <a:tcP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经济腹地</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以城市为依托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有铁路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高速公路、河流等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与其他地区相联系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经济腹地广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523879">
                <a:tc rowSpan="3">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水域</a:t>
                      </a:r>
                    </a:p>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条件</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航道</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港阔水深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便于船只的航行和停泊</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523879">
                <a:tc vMerge="1">
                  <a:txBody>
                    <a:bodyPr/>
                    <a:lstStyle/>
                    <a:p>
                      <a:endParaRPr lang="zh-CN"/>
                    </a:p>
                  </a:txBody>
                  <a:tcP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避风</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位于海湾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背风、避浪</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r h="1047756">
                <a:tc vMerge="1">
                  <a:txBody>
                    <a:bodyPr/>
                    <a:lstStyle/>
                    <a:p>
                      <a:endParaRPr lang="zh-CN"/>
                    </a:p>
                  </a:txBody>
                  <a:tcP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结冰期</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无结冰期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利于全年通航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有结冰期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rPr>
                        <a:t>不利于通航</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主题12">
  <a:themeElements>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主题12</Template>
  <TotalTime>0</TotalTime>
  <Words>790</Words>
  <Application>WPS 演示</Application>
  <PresentationFormat>自定义</PresentationFormat>
  <Paragraphs>178</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主题12</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2019-02-14T09:56:31Z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