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15"/>
  </p:notesMasterIdLst>
  <p:handoutMasterIdLst>
    <p:handoutMasterId r:id="rId16"/>
  </p:handoutMasterIdLst>
  <p:sldIdLst>
    <p:sldId id="293" r:id="rId2"/>
    <p:sldId id="300" r:id="rId3"/>
    <p:sldId id="301" r:id="rId4"/>
    <p:sldId id="302" r:id="rId5"/>
    <p:sldId id="310" r:id="rId6"/>
    <p:sldId id="311" r:id="rId7"/>
    <p:sldId id="303" r:id="rId8"/>
    <p:sldId id="304" r:id="rId9"/>
    <p:sldId id="313" r:id="rId10"/>
    <p:sldId id="312" r:id="rId11"/>
    <p:sldId id="306" r:id="rId12"/>
    <p:sldId id="307" r:id="rId13"/>
    <p:sldId id="308" r:id="rId14"/>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A77"/>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11" autoAdjust="0"/>
    <p:restoredTop sz="94706" autoAdjust="0"/>
  </p:normalViewPr>
  <p:slideViewPr>
    <p:cSldViewPr>
      <p:cViewPr>
        <p:scale>
          <a:sx n="33" d="100"/>
          <a:sy n="33" d="100"/>
        </p:scale>
        <p:origin x="-1092" y="-50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2019/2/14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pPr>
                <a:defRPr/>
              </a:pPr>
              <a:t>2019/2/14</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782247" y="4138549"/>
            <a:ext cx="20198795" cy="285566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564493" y="7549303"/>
            <a:ext cx="16634302" cy="3404588"/>
          </a:xfrm>
        </p:spPr>
        <p:txBody>
          <a:bodyPr/>
          <a:lstStyle>
            <a:lvl1pPr marL="0" indent="0" algn="ctr">
              <a:buNone/>
              <a:defRPr/>
            </a:lvl1pPr>
            <a:lvl2pPr marL="1059561" indent="0" algn="ctr">
              <a:buNone/>
              <a:defRPr/>
            </a:lvl2pPr>
            <a:lvl3pPr marL="2119122" indent="0" algn="ctr">
              <a:buNone/>
              <a:defRPr/>
            </a:lvl3pPr>
            <a:lvl4pPr marL="3178683" indent="0" algn="ctr">
              <a:buNone/>
              <a:defRPr/>
            </a:lvl4pPr>
            <a:lvl5pPr marL="4238244" indent="0" algn="ctr">
              <a:buNone/>
              <a:defRPr/>
            </a:lvl5pPr>
            <a:lvl6pPr marL="5297805" indent="0" algn="ctr">
              <a:buNone/>
              <a:defRPr/>
            </a:lvl6pPr>
            <a:lvl7pPr marL="6357366" indent="0" algn="ctr">
              <a:buNone/>
              <a:defRPr/>
            </a:lvl7pPr>
            <a:lvl8pPr marL="7416927" indent="0" algn="ctr">
              <a:buNone/>
              <a:defRPr/>
            </a:lvl8pPr>
            <a:lvl9pPr marL="8476488"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FD1A497-1159-4D5A-8CCD-96D3B20F24B7}"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FD04237-E24F-4419-9EFC-624476626CEB}"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228384" y="533511"/>
            <a:ext cx="5346740" cy="1136712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88164" y="533511"/>
            <a:ext cx="15644165" cy="113671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B6F5720-2FF8-4DC6-9429-8B3A489170C3}"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0EC844B-355D-4E19-A82D-1E4C2024C7E1}"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877136" y="8560812"/>
            <a:ext cx="20198795" cy="2645957"/>
          </a:xfrm>
        </p:spPr>
        <p:txBody>
          <a:bodyPr anchor="t"/>
          <a:lstStyle>
            <a:lvl1pPr algn="l">
              <a:defRPr sz="9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877136" y="5646560"/>
            <a:ext cx="20198795" cy="2914252"/>
          </a:xfrm>
        </p:spPr>
        <p:txBody>
          <a:bodyPr anchor="b"/>
          <a:lstStyle>
            <a:lvl1pPr marL="0" indent="0">
              <a:buNone/>
              <a:defRPr sz="4600"/>
            </a:lvl1pPr>
            <a:lvl2pPr marL="1059561" indent="0">
              <a:buNone/>
              <a:defRPr sz="4200"/>
            </a:lvl2pPr>
            <a:lvl3pPr marL="2119122" indent="0">
              <a:buNone/>
              <a:defRPr sz="3700"/>
            </a:lvl3pPr>
            <a:lvl4pPr marL="3178683" indent="0">
              <a:buNone/>
              <a:defRPr sz="3200"/>
            </a:lvl4pPr>
            <a:lvl5pPr marL="4238244" indent="0">
              <a:buNone/>
              <a:defRPr sz="3200"/>
            </a:lvl5pPr>
            <a:lvl6pPr marL="5297805" indent="0">
              <a:buNone/>
              <a:defRPr sz="3200"/>
            </a:lvl6pPr>
            <a:lvl7pPr marL="6357366" indent="0">
              <a:buNone/>
              <a:defRPr sz="3200"/>
            </a:lvl7pPr>
            <a:lvl8pPr marL="7416927" indent="0">
              <a:buNone/>
              <a:defRPr sz="3200"/>
            </a:lvl8pPr>
            <a:lvl9pPr marL="8476488" indent="0">
              <a:buNone/>
              <a:defRPr sz="3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C243CC2-8D6D-48DD-A350-B6A455CB99A2}"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8165"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2079672" y="3108538"/>
            <a:ext cx="10495452" cy="8792102"/>
          </a:xfrm>
        </p:spPr>
        <p:txBody>
          <a:bodyPr/>
          <a:lstStyle>
            <a:lvl1pPr>
              <a:defRPr sz="6500"/>
            </a:lvl1pPr>
            <a:lvl2pPr>
              <a:defRPr sz="5600"/>
            </a:lvl2pPr>
            <a:lvl3pPr>
              <a:defRPr sz="4600"/>
            </a:lvl3pPr>
            <a:lvl4pPr>
              <a:defRPr sz="4200"/>
            </a:lvl4pPr>
            <a:lvl5pPr>
              <a:defRPr sz="4200"/>
            </a:lvl5pPr>
            <a:lvl6pPr>
              <a:defRPr sz="4200"/>
            </a:lvl6pPr>
            <a:lvl7pPr>
              <a:defRPr sz="4200"/>
            </a:lvl7pPr>
            <a:lvl8pPr>
              <a:defRPr sz="4200"/>
            </a:lvl8pPr>
            <a:lvl9pPr>
              <a:defRPr sz="4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524333-9F9F-4572-8E05-DDAE29A0FE3D}"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8164" y="2982099"/>
            <a:ext cx="10499579"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4" name="内容占位符 3"/>
          <p:cNvSpPr>
            <a:spLocks noGrp="1"/>
          </p:cNvSpPr>
          <p:nvPr>
            <p:ph sz="half" idx="2"/>
          </p:nvPr>
        </p:nvSpPr>
        <p:spPr>
          <a:xfrm>
            <a:off x="1188164" y="4224896"/>
            <a:ext cx="10499579"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071422" y="2982099"/>
            <a:ext cx="10503703" cy="1242797"/>
          </a:xfrm>
        </p:spPr>
        <p:txBody>
          <a:bodyPr anchor="b"/>
          <a:lstStyle>
            <a:lvl1pPr marL="0" indent="0">
              <a:buNone/>
              <a:defRPr sz="5600" b="1"/>
            </a:lvl1pPr>
            <a:lvl2pPr marL="1059561" indent="0">
              <a:buNone/>
              <a:defRPr sz="4600" b="1"/>
            </a:lvl2pPr>
            <a:lvl3pPr marL="2119122" indent="0">
              <a:buNone/>
              <a:defRPr sz="4200" b="1"/>
            </a:lvl3pPr>
            <a:lvl4pPr marL="3178683" indent="0">
              <a:buNone/>
              <a:defRPr sz="3700" b="1"/>
            </a:lvl4pPr>
            <a:lvl5pPr marL="4238244" indent="0">
              <a:buNone/>
              <a:defRPr sz="3700" b="1"/>
            </a:lvl5pPr>
            <a:lvl6pPr marL="5297805" indent="0">
              <a:buNone/>
              <a:defRPr sz="3700" b="1"/>
            </a:lvl6pPr>
            <a:lvl7pPr marL="6357366" indent="0">
              <a:buNone/>
              <a:defRPr sz="3700" b="1"/>
            </a:lvl7pPr>
            <a:lvl8pPr marL="7416927" indent="0">
              <a:buNone/>
              <a:defRPr sz="3700" b="1"/>
            </a:lvl8pPr>
            <a:lvl9pPr marL="8476488" indent="0">
              <a:buNone/>
              <a:defRPr sz="3700" b="1"/>
            </a:lvl9pPr>
          </a:lstStyle>
          <a:p>
            <a:pPr lvl="0"/>
            <a:r>
              <a:rPr lang="zh-CN" altLang="en-US" smtClean="0"/>
              <a:t>单击此处编辑母版文本样式</a:t>
            </a:r>
          </a:p>
        </p:txBody>
      </p:sp>
      <p:sp>
        <p:nvSpPr>
          <p:cNvPr id="6" name="内容占位符 5"/>
          <p:cNvSpPr>
            <a:spLocks noGrp="1"/>
          </p:cNvSpPr>
          <p:nvPr>
            <p:ph sz="quarter" idx="4"/>
          </p:nvPr>
        </p:nvSpPr>
        <p:spPr>
          <a:xfrm>
            <a:off x="12071422" y="4224896"/>
            <a:ext cx="10503703" cy="7675743"/>
          </a:xfrm>
        </p:spPr>
        <p:txBody>
          <a:bodyPr/>
          <a:lstStyle>
            <a:lvl1pPr>
              <a:defRPr sz="5600"/>
            </a:lvl1pPr>
            <a:lvl2pPr>
              <a:defRPr sz="4600"/>
            </a:lvl2pPr>
            <a:lvl3pPr>
              <a:defRPr sz="4200"/>
            </a:lvl3pPr>
            <a:lvl4pPr>
              <a:defRPr sz="3700"/>
            </a:lvl4pPr>
            <a:lvl5pPr>
              <a:defRPr sz="3700"/>
            </a:lvl5pPr>
            <a:lvl6pPr>
              <a:defRPr sz="3700"/>
            </a:lvl6pPr>
            <a:lvl7pPr>
              <a:defRPr sz="3700"/>
            </a:lvl7pPr>
            <a:lvl8pPr>
              <a:defRPr sz="3700"/>
            </a:lvl8pPr>
            <a:lvl9pPr>
              <a:defRPr sz="3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8CEBFEF8-5D78-43E0-A537-45BB6115A53F}"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493D26CA-C629-4C7D-902D-A4EAB2B8577E}"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9938D64-E01A-4673-B233-31A847FCFBC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88166" y="530425"/>
            <a:ext cx="7817958" cy="2257390"/>
          </a:xfrm>
        </p:spPr>
        <p:txBody>
          <a:bodyPr anchor="b"/>
          <a:lstStyle>
            <a:lvl1pPr algn="l">
              <a:defRPr sz="4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290786" y="530426"/>
            <a:ext cx="13284338" cy="11370214"/>
          </a:xfrm>
        </p:spPr>
        <p:txBody>
          <a:bodyPr/>
          <a:lstStyle>
            <a:lvl1pPr>
              <a:defRPr sz="7400"/>
            </a:lvl1pPr>
            <a:lvl2pPr>
              <a:defRPr sz="6500"/>
            </a:lvl2pPr>
            <a:lvl3pPr>
              <a:defRPr sz="5600"/>
            </a:lvl3pPr>
            <a:lvl4pPr>
              <a:defRPr sz="4600"/>
            </a:lvl4pPr>
            <a:lvl5pPr>
              <a:defRPr sz="4600"/>
            </a:lvl5pPr>
            <a:lvl6pPr>
              <a:defRPr sz="4600"/>
            </a:lvl6pPr>
            <a:lvl7pPr>
              <a:defRPr sz="4600"/>
            </a:lvl7pPr>
            <a:lvl8pPr>
              <a:defRPr sz="4600"/>
            </a:lvl8pPr>
            <a:lvl9pPr>
              <a:defRPr sz="4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88166" y="2787816"/>
            <a:ext cx="7817958" cy="9112824"/>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B560DA-894F-44B2-94C5-7878C7D0948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57771" y="9325610"/>
            <a:ext cx="14257973" cy="1100941"/>
          </a:xfrm>
        </p:spPr>
        <p:txBody>
          <a:bodyPr anchor="b"/>
          <a:lstStyle>
            <a:lvl1pPr algn="l">
              <a:defRPr sz="4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657771" y="1190372"/>
            <a:ext cx="14257973" cy="7993380"/>
          </a:xfrm>
        </p:spPr>
        <p:txBody>
          <a:bodyPr/>
          <a:lstStyle>
            <a:lvl1pPr marL="0" indent="0">
              <a:buNone/>
              <a:defRPr sz="7400"/>
            </a:lvl1pPr>
            <a:lvl2pPr marL="1059561" indent="0">
              <a:buNone/>
              <a:defRPr sz="6500"/>
            </a:lvl2pPr>
            <a:lvl3pPr marL="2119122" indent="0">
              <a:buNone/>
              <a:defRPr sz="5600"/>
            </a:lvl3pPr>
            <a:lvl4pPr marL="3178683" indent="0">
              <a:buNone/>
              <a:defRPr sz="4600"/>
            </a:lvl4pPr>
            <a:lvl5pPr marL="4238244" indent="0">
              <a:buNone/>
              <a:defRPr sz="4600"/>
            </a:lvl5pPr>
            <a:lvl6pPr marL="5297805" indent="0">
              <a:buNone/>
              <a:defRPr sz="4600"/>
            </a:lvl6pPr>
            <a:lvl7pPr marL="6357366" indent="0">
              <a:buNone/>
              <a:defRPr sz="4600"/>
            </a:lvl7pPr>
            <a:lvl8pPr marL="7416927" indent="0">
              <a:buNone/>
              <a:defRPr sz="4600"/>
            </a:lvl8pPr>
            <a:lvl9pPr marL="8476488" indent="0">
              <a:buNone/>
              <a:defRPr sz="46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4657771" y="10426551"/>
            <a:ext cx="14257973" cy="1563519"/>
          </a:xfrm>
        </p:spPr>
        <p:txBody>
          <a:bodyPr/>
          <a:lstStyle>
            <a:lvl1pPr marL="0" indent="0">
              <a:buNone/>
              <a:defRPr sz="3200"/>
            </a:lvl1pPr>
            <a:lvl2pPr marL="1059561" indent="0">
              <a:buNone/>
              <a:defRPr sz="2800"/>
            </a:lvl2pPr>
            <a:lvl3pPr marL="2119122" indent="0">
              <a:buNone/>
              <a:defRPr sz="2300"/>
            </a:lvl3pPr>
            <a:lvl4pPr marL="3178683" indent="0">
              <a:buNone/>
              <a:defRPr sz="2100"/>
            </a:lvl4pPr>
            <a:lvl5pPr marL="4238244" indent="0">
              <a:buNone/>
              <a:defRPr sz="2100"/>
            </a:lvl5pPr>
            <a:lvl6pPr marL="5297805" indent="0">
              <a:buNone/>
              <a:defRPr sz="2100"/>
            </a:lvl6pPr>
            <a:lvl7pPr marL="6357366" indent="0">
              <a:buNone/>
              <a:defRPr sz="2100"/>
            </a:lvl7pPr>
            <a:lvl8pPr marL="7416927" indent="0">
              <a:buNone/>
              <a:defRPr sz="2100"/>
            </a:lvl8pPr>
            <a:lvl9pPr marL="8476488"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C79C9169-F77B-4AE5-88B9-194D73C4DA53}"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6">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88165" y="533510"/>
            <a:ext cx="21386959" cy="2220383"/>
          </a:xfrm>
          <a:prstGeom prst="rect">
            <a:avLst/>
          </a:prstGeom>
          <a:noFill/>
          <a:ln w="9525">
            <a:noFill/>
            <a:miter lim="800000"/>
            <a:headEnd/>
            <a:tailEnd/>
          </a:ln>
        </p:spPr>
        <p:txBody>
          <a:bodyPr vert="horz" wrap="square" lIns="211912" tIns="105956" rIns="211912" bIns="10595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188165" y="3108538"/>
            <a:ext cx="21386959" cy="8792102"/>
          </a:xfrm>
          <a:prstGeom prst="rect">
            <a:avLst/>
          </a:prstGeom>
          <a:noFill/>
          <a:ln w="9525">
            <a:noFill/>
            <a:miter lim="800000"/>
            <a:headEnd/>
            <a:tailEnd/>
          </a:ln>
        </p:spPr>
        <p:txBody>
          <a:bodyPr vert="horz" wrap="square" lIns="211912" tIns="105956" rIns="211912" bIns="10595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188165"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defRPr sz="3200"/>
            </a:lvl1pPr>
          </a:lstStyle>
          <a:p>
            <a:pPr>
              <a:defRPr/>
            </a:pPr>
            <a:endParaRPr lang="en-US" altLang="zh-CN"/>
          </a:p>
        </p:txBody>
      </p:sp>
      <p:sp>
        <p:nvSpPr>
          <p:cNvPr id="1029" name="Rectangle 5"/>
          <p:cNvSpPr>
            <a:spLocks noGrp="1" noChangeArrowheads="1"/>
          </p:cNvSpPr>
          <p:nvPr>
            <p:ph type="ftr" sz="quarter" idx="3"/>
          </p:nvPr>
        </p:nvSpPr>
        <p:spPr bwMode="auto">
          <a:xfrm>
            <a:off x="8119124" y="12131928"/>
            <a:ext cx="7525041"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ctr">
              <a:defRPr sz="3200"/>
            </a:lvl1pPr>
          </a:lstStyle>
          <a:p>
            <a:pPr>
              <a:defRPr/>
            </a:pPr>
            <a:endParaRPr lang="en-US" altLang="zh-CN"/>
          </a:p>
        </p:txBody>
      </p:sp>
      <p:sp>
        <p:nvSpPr>
          <p:cNvPr id="1030" name="Rectangle 6"/>
          <p:cNvSpPr>
            <a:spLocks noGrp="1" noChangeArrowheads="1"/>
          </p:cNvSpPr>
          <p:nvPr>
            <p:ph type="sldNum" sz="quarter" idx="4"/>
          </p:nvPr>
        </p:nvSpPr>
        <p:spPr bwMode="auto">
          <a:xfrm>
            <a:off x="17030357" y="12131928"/>
            <a:ext cx="5544767" cy="925160"/>
          </a:xfrm>
          <a:prstGeom prst="rect">
            <a:avLst/>
          </a:prstGeom>
          <a:noFill/>
          <a:ln w="9525">
            <a:noFill/>
            <a:miter lim="800000"/>
            <a:headEnd/>
            <a:tailEnd/>
          </a:ln>
          <a:effectLst/>
        </p:spPr>
        <p:txBody>
          <a:bodyPr vert="horz" wrap="square" lIns="211912" tIns="105956" rIns="211912" bIns="105956" numCol="1" anchor="t" anchorCtr="0" compatLnSpc="1">
            <a:prstTxWarp prst="textNoShape">
              <a:avLst/>
            </a:prstTxWarp>
          </a:bodyPr>
          <a:lstStyle>
            <a:lvl1pPr algn="r">
              <a:defRPr sz="3200" smtClean="0"/>
            </a:lvl1pPr>
          </a:lstStyle>
          <a:p>
            <a:pPr>
              <a:defRPr/>
            </a:pPr>
            <a:fld id="{EAE85B9F-A52D-4884-8258-487E530F50B3}" type="slidenum">
              <a:rPr lang="zh-CN" altLang="en-US"/>
              <a:pPr>
                <a:defRPr/>
              </a:pPr>
              <a:t>‹#›</a:t>
            </a:fld>
            <a:endParaRPr lang="en-US" altLang="zh-CN"/>
          </a:p>
        </p:txBody>
      </p:sp>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Lst>
  <p:txStyles>
    <p:titleStyle>
      <a:lvl1pPr algn="ctr" rtl="0" eaLnBrk="1" fontAlgn="base" hangingPunct="1">
        <a:spcBef>
          <a:spcPct val="0"/>
        </a:spcBef>
        <a:spcAft>
          <a:spcPct val="0"/>
        </a:spcAft>
        <a:defRPr sz="10200">
          <a:solidFill>
            <a:schemeClr val="tx2"/>
          </a:solidFill>
          <a:latin typeface="+mj-lt"/>
          <a:ea typeface="+mj-ea"/>
          <a:cs typeface="+mj-cs"/>
        </a:defRPr>
      </a:lvl1pPr>
      <a:lvl2pPr algn="ctr" rtl="0" eaLnBrk="1" fontAlgn="base" hangingPunct="1">
        <a:spcBef>
          <a:spcPct val="0"/>
        </a:spcBef>
        <a:spcAft>
          <a:spcPct val="0"/>
        </a:spcAft>
        <a:defRPr sz="10200">
          <a:solidFill>
            <a:schemeClr val="tx2"/>
          </a:solidFill>
          <a:latin typeface="Arial" charset="0"/>
          <a:ea typeface="宋体" pitchFamily="2" charset="-122"/>
        </a:defRPr>
      </a:lvl2pPr>
      <a:lvl3pPr algn="ctr" rtl="0" eaLnBrk="1" fontAlgn="base" hangingPunct="1">
        <a:spcBef>
          <a:spcPct val="0"/>
        </a:spcBef>
        <a:spcAft>
          <a:spcPct val="0"/>
        </a:spcAft>
        <a:defRPr sz="10200">
          <a:solidFill>
            <a:schemeClr val="tx2"/>
          </a:solidFill>
          <a:latin typeface="Arial" charset="0"/>
          <a:ea typeface="宋体" pitchFamily="2" charset="-122"/>
        </a:defRPr>
      </a:lvl3pPr>
      <a:lvl4pPr algn="ctr" rtl="0" eaLnBrk="1" fontAlgn="base" hangingPunct="1">
        <a:spcBef>
          <a:spcPct val="0"/>
        </a:spcBef>
        <a:spcAft>
          <a:spcPct val="0"/>
        </a:spcAft>
        <a:defRPr sz="10200">
          <a:solidFill>
            <a:schemeClr val="tx2"/>
          </a:solidFill>
          <a:latin typeface="Arial" charset="0"/>
          <a:ea typeface="宋体" pitchFamily="2" charset="-122"/>
        </a:defRPr>
      </a:lvl4pPr>
      <a:lvl5pPr algn="ctr" rtl="0" eaLnBrk="1" fontAlgn="base" hangingPunct="1">
        <a:spcBef>
          <a:spcPct val="0"/>
        </a:spcBef>
        <a:spcAft>
          <a:spcPct val="0"/>
        </a:spcAft>
        <a:defRPr sz="10200">
          <a:solidFill>
            <a:schemeClr val="tx2"/>
          </a:solidFill>
          <a:latin typeface="Arial" charset="0"/>
          <a:ea typeface="宋体" pitchFamily="2" charset="-122"/>
        </a:defRPr>
      </a:lvl5pPr>
      <a:lvl6pPr marL="1059561" algn="ctr" rtl="0" eaLnBrk="1" fontAlgn="base" hangingPunct="1">
        <a:spcBef>
          <a:spcPct val="0"/>
        </a:spcBef>
        <a:spcAft>
          <a:spcPct val="0"/>
        </a:spcAft>
        <a:defRPr sz="10200">
          <a:solidFill>
            <a:schemeClr val="tx2"/>
          </a:solidFill>
          <a:latin typeface="Arial" charset="0"/>
          <a:ea typeface="宋体" pitchFamily="2" charset="-122"/>
        </a:defRPr>
      </a:lvl6pPr>
      <a:lvl7pPr marL="2119122" algn="ctr" rtl="0" eaLnBrk="1" fontAlgn="base" hangingPunct="1">
        <a:spcBef>
          <a:spcPct val="0"/>
        </a:spcBef>
        <a:spcAft>
          <a:spcPct val="0"/>
        </a:spcAft>
        <a:defRPr sz="10200">
          <a:solidFill>
            <a:schemeClr val="tx2"/>
          </a:solidFill>
          <a:latin typeface="Arial" charset="0"/>
          <a:ea typeface="宋体" pitchFamily="2" charset="-122"/>
        </a:defRPr>
      </a:lvl7pPr>
      <a:lvl8pPr marL="3178683" algn="ctr" rtl="0" eaLnBrk="1" fontAlgn="base" hangingPunct="1">
        <a:spcBef>
          <a:spcPct val="0"/>
        </a:spcBef>
        <a:spcAft>
          <a:spcPct val="0"/>
        </a:spcAft>
        <a:defRPr sz="10200">
          <a:solidFill>
            <a:schemeClr val="tx2"/>
          </a:solidFill>
          <a:latin typeface="Arial" charset="0"/>
          <a:ea typeface="宋体" pitchFamily="2" charset="-122"/>
        </a:defRPr>
      </a:lvl8pPr>
      <a:lvl9pPr marL="4238244" algn="ctr" rtl="0" eaLnBrk="1" fontAlgn="base" hangingPunct="1">
        <a:spcBef>
          <a:spcPct val="0"/>
        </a:spcBef>
        <a:spcAft>
          <a:spcPct val="0"/>
        </a:spcAft>
        <a:defRPr sz="10200">
          <a:solidFill>
            <a:schemeClr val="tx2"/>
          </a:solidFill>
          <a:latin typeface="Arial" charset="0"/>
          <a:ea typeface="宋体" pitchFamily="2" charset="-122"/>
        </a:defRPr>
      </a:lvl9pPr>
    </p:titleStyle>
    <p:bodyStyle>
      <a:lvl1pPr marL="794671" indent="-794671" algn="l" rtl="0" eaLnBrk="1" fontAlgn="base" hangingPunct="1">
        <a:spcBef>
          <a:spcPct val="20000"/>
        </a:spcBef>
        <a:spcAft>
          <a:spcPct val="0"/>
        </a:spcAft>
        <a:buChar char="•"/>
        <a:defRPr sz="7400">
          <a:solidFill>
            <a:schemeClr val="tx1"/>
          </a:solidFill>
          <a:latin typeface="+mn-lt"/>
          <a:ea typeface="+mn-ea"/>
          <a:cs typeface="+mn-cs"/>
        </a:defRPr>
      </a:lvl1pPr>
      <a:lvl2pPr marL="1721787" indent="-662226" algn="l" rtl="0" eaLnBrk="1" fontAlgn="base" hangingPunct="1">
        <a:spcBef>
          <a:spcPct val="20000"/>
        </a:spcBef>
        <a:spcAft>
          <a:spcPct val="0"/>
        </a:spcAft>
        <a:buChar char="–"/>
        <a:defRPr sz="6500">
          <a:solidFill>
            <a:schemeClr val="tx1"/>
          </a:solidFill>
          <a:latin typeface="+mn-lt"/>
          <a:ea typeface="+mn-ea"/>
        </a:defRPr>
      </a:lvl2pPr>
      <a:lvl3pPr marL="2648903" indent="-529781" algn="l" rtl="0" eaLnBrk="1" fontAlgn="base" hangingPunct="1">
        <a:spcBef>
          <a:spcPct val="20000"/>
        </a:spcBef>
        <a:spcAft>
          <a:spcPct val="0"/>
        </a:spcAft>
        <a:buChar char="•"/>
        <a:defRPr sz="5600">
          <a:solidFill>
            <a:schemeClr val="tx1"/>
          </a:solidFill>
          <a:latin typeface="+mn-lt"/>
          <a:ea typeface="+mn-ea"/>
        </a:defRPr>
      </a:lvl3pPr>
      <a:lvl4pPr marL="3708464" indent="-529781" algn="l" rtl="0" eaLnBrk="1" fontAlgn="base" hangingPunct="1">
        <a:spcBef>
          <a:spcPct val="20000"/>
        </a:spcBef>
        <a:spcAft>
          <a:spcPct val="0"/>
        </a:spcAft>
        <a:buChar char="–"/>
        <a:defRPr sz="4600">
          <a:solidFill>
            <a:schemeClr val="tx1"/>
          </a:solidFill>
          <a:latin typeface="+mn-lt"/>
          <a:ea typeface="+mn-ea"/>
        </a:defRPr>
      </a:lvl4pPr>
      <a:lvl5pPr marL="4768025" indent="-529781" algn="l" rtl="0" eaLnBrk="1" fontAlgn="base" hangingPunct="1">
        <a:spcBef>
          <a:spcPct val="20000"/>
        </a:spcBef>
        <a:spcAft>
          <a:spcPct val="0"/>
        </a:spcAft>
        <a:buChar char="»"/>
        <a:defRPr sz="4600">
          <a:solidFill>
            <a:schemeClr val="tx1"/>
          </a:solidFill>
          <a:latin typeface="+mn-lt"/>
          <a:ea typeface="+mn-ea"/>
        </a:defRPr>
      </a:lvl5pPr>
      <a:lvl6pPr marL="5827586" indent="-529781" algn="l" rtl="0" eaLnBrk="1" fontAlgn="base" hangingPunct="1">
        <a:spcBef>
          <a:spcPct val="20000"/>
        </a:spcBef>
        <a:spcAft>
          <a:spcPct val="0"/>
        </a:spcAft>
        <a:buChar char="»"/>
        <a:defRPr sz="4600">
          <a:solidFill>
            <a:schemeClr val="tx1"/>
          </a:solidFill>
          <a:latin typeface="+mn-lt"/>
          <a:ea typeface="+mn-ea"/>
        </a:defRPr>
      </a:lvl6pPr>
      <a:lvl7pPr marL="6887147" indent="-529781" algn="l" rtl="0" eaLnBrk="1" fontAlgn="base" hangingPunct="1">
        <a:spcBef>
          <a:spcPct val="20000"/>
        </a:spcBef>
        <a:spcAft>
          <a:spcPct val="0"/>
        </a:spcAft>
        <a:buChar char="»"/>
        <a:defRPr sz="4600">
          <a:solidFill>
            <a:schemeClr val="tx1"/>
          </a:solidFill>
          <a:latin typeface="+mn-lt"/>
          <a:ea typeface="+mn-ea"/>
        </a:defRPr>
      </a:lvl7pPr>
      <a:lvl8pPr marL="7946708" indent="-529781" algn="l" rtl="0" eaLnBrk="1" fontAlgn="base" hangingPunct="1">
        <a:spcBef>
          <a:spcPct val="20000"/>
        </a:spcBef>
        <a:spcAft>
          <a:spcPct val="0"/>
        </a:spcAft>
        <a:buChar char="»"/>
        <a:defRPr sz="4600">
          <a:solidFill>
            <a:schemeClr val="tx1"/>
          </a:solidFill>
          <a:latin typeface="+mn-lt"/>
          <a:ea typeface="+mn-ea"/>
        </a:defRPr>
      </a:lvl8pPr>
      <a:lvl9pPr marL="9006269" indent="-529781" algn="l" rtl="0" eaLnBrk="1" fontAlgn="base" hangingPunct="1">
        <a:spcBef>
          <a:spcPct val="20000"/>
        </a:spcBef>
        <a:spcAft>
          <a:spcPct val="0"/>
        </a:spcAft>
        <a:buChar char="»"/>
        <a:defRPr sz="4600">
          <a:solidFill>
            <a:schemeClr val="tx1"/>
          </a:solidFill>
          <a:latin typeface="+mn-lt"/>
          <a:ea typeface="+mn-ea"/>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6" name="TextBox 5"/>
          <p:cNvSpPr txBox="1"/>
          <p:nvPr/>
        </p:nvSpPr>
        <p:spPr>
          <a:xfrm>
            <a:off x="7881116" y="4238094"/>
            <a:ext cx="13289560" cy="1015663"/>
          </a:xfrm>
          <a:prstGeom prst="rect">
            <a:avLst/>
          </a:prstGeom>
          <a:noFill/>
        </p:spPr>
        <p:txBody>
          <a:bodyPr wrap="square" rtlCol="0">
            <a:spAutoFit/>
          </a:bodyPr>
          <a:lstStyle/>
          <a:p>
            <a:r>
              <a:rPr lang="zh-CN" altLang="en-US" sz="6000" b="1" dirty="0" smtClean="0">
                <a:solidFill>
                  <a:srgbClr val="A88A77"/>
                </a:solidFill>
                <a:latin typeface="微软雅黑" panose="020B0503020204020204" pitchFamily="34" charset="-122"/>
                <a:ea typeface="微软雅黑" panose="020B0503020204020204" pitchFamily="34" charset="-122"/>
              </a:rPr>
              <a:t>答题模板</a:t>
            </a:r>
            <a:r>
              <a:rPr lang="en-US" altLang="zh-CN" sz="6000" b="1" dirty="0" smtClean="0">
                <a:solidFill>
                  <a:srgbClr val="A88A77"/>
                </a:solidFill>
                <a:latin typeface="微软雅黑" panose="020B0503020204020204" pitchFamily="34" charset="-122"/>
                <a:ea typeface="微软雅黑" panose="020B0503020204020204" pitchFamily="34" charset="-122"/>
              </a:rPr>
              <a:t>5</a:t>
            </a:r>
            <a:endParaRPr lang="zh-CN" altLang="en-US" sz="6000" b="1" dirty="0">
              <a:solidFill>
                <a:srgbClr val="A88A77"/>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13145544" cy="1631216"/>
          </a:xfrm>
          <a:prstGeom prst="rect">
            <a:avLst/>
          </a:prstGeom>
          <a:noFill/>
        </p:spPr>
        <p:txBody>
          <a:bodyPr wrap="square" rtlCol="0">
            <a:spAutoFit/>
          </a:bodyPr>
          <a:lstStyle/>
          <a:p>
            <a:r>
              <a:rPr lang="zh-CN" altLang="en-US" sz="10000" b="1" dirty="0" smtClean="0">
                <a:solidFill>
                  <a:srgbClr val="404040"/>
                </a:solidFill>
                <a:latin typeface="微软雅黑" panose="020B0503020204020204" pitchFamily="34" charset="-122"/>
                <a:ea typeface="微软雅黑" panose="020B0503020204020204" pitchFamily="34" charset="-122"/>
              </a:rPr>
              <a:t>区域差异分析型</a:t>
            </a:r>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880324" y="2206516"/>
            <a:ext cx="19871438" cy="906915"/>
          </a:xfrm>
          <a:prstGeom prst="rect">
            <a:avLst/>
          </a:prstGeom>
        </p:spPr>
        <p:txBody>
          <a:bodyPr wrap="square">
            <a:spAutoFit/>
          </a:bodyPr>
          <a:lstStyle/>
          <a:p>
            <a:pPr>
              <a:lnSpc>
                <a:spcPct val="150000"/>
              </a:lnSpc>
            </a:pPr>
            <a:r>
              <a:rPr lang="en-US" altLang="zh-CN" sz="4000" b="1" kern="100" dirty="0" smtClean="0">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b="1" kern="100" dirty="0" smtClean="0">
                <a:latin typeface="微软雅黑" panose="020B0503020204020204" pitchFamily="34" charset="-122"/>
                <a:ea typeface="微软雅黑" panose="020B0503020204020204" pitchFamily="34" charset="-122"/>
                <a:cs typeface="Courier New" panose="02070309020205020404" pitchFamily="49" charset="0"/>
              </a:rPr>
              <a:t>社会经济因素差异及其成因</a:t>
            </a:r>
          </a:p>
        </p:txBody>
      </p:sp>
      <p:graphicFrame>
        <p:nvGraphicFramePr>
          <p:cNvPr id="5" name="表格 4"/>
          <p:cNvGraphicFramePr>
            <a:graphicFrameLocks noGrp="1"/>
          </p:cNvGraphicFramePr>
          <p:nvPr/>
        </p:nvGraphicFramePr>
        <p:xfrm>
          <a:off x="2232572" y="3492798"/>
          <a:ext cx="19370152" cy="8136902"/>
        </p:xfrm>
        <a:graphic>
          <a:graphicData uri="http://schemas.openxmlformats.org/drawingml/2006/table">
            <a:tbl>
              <a:tblPr>
                <a:tableStyleId>{16D9F66E-5EB9-4882-86FB-DCBF35E3C3E4}</a:tableStyleId>
              </a:tblPr>
              <a:tblGrid>
                <a:gridCol w="1398629"/>
                <a:gridCol w="17971523"/>
              </a:tblGrid>
              <a:tr h="9041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因素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差异的形成原因</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2712301">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农业</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气候、地形、土壤、水源等自然条件差异➝作物种类、耕作制度、产量等差异</a:t>
                      </a:r>
                      <a:r>
                        <a:rPr lang="en-US" sz="3600" kern="100">
                          <a:solidFill>
                            <a:schemeClr val="tx1">
                              <a:lumMod val="75000"/>
                              <a:lumOff val="25000"/>
                            </a:schemeClr>
                          </a:solidFill>
                          <a:latin typeface="微软雅黑" panose="020B0503020204020204" pitchFamily="34" charset="-122"/>
                          <a:ea typeface="微软雅黑" panose="020B0503020204020204" pitchFamily="34" charset="-122"/>
                        </a:rPr>
                        <a:t>,</a:t>
                      </a: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市场、交通、劳动力、政策、科技等社会经济条件差异➝机械化水平、生产率、商品率等差异</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9041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工业</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资源、市场、劳动力、科技、交通、政策等差异➝工业类型、规模等差异</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1808201">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人口</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区域耕地、水资源等自然条件差异和经济发展状况、科技发展水平、开发历史等社会经济条件差异➝人口规模、密度、增长速度等差异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9041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城市</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　地形、气候、河流、资源、交通等差异➝城市形态、数量、规模、发展水平等差异</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r h="904100">
                <a:tc>
                  <a:txBody>
                    <a:bodyPr/>
                    <a:lstStyle/>
                    <a:p>
                      <a:pPr algn="ctr">
                        <a:lnSpc>
                          <a:spcPct val="130000"/>
                        </a:lnSpc>
                        <a:spcAft>
                          <a:spcPts val="0"/>
                        </a:spcAft>
                      </a:pPr>
                      <a:r>
                        <a:rPr lang="zh-CN" sz="3600" kern="100">
                          <a:solidFill>
                            <a:schemeClr val="tx1">
                              <a:lumMod val="75000"/>
                              <a:lumOff val="25000"/>
                            </a:schemeClr>
                          </a:solidFill>
                          <a:latin typeface="微软雅黑" panose="020B0503020204020204" pitchFamily="34" charset="-122"/>
                          <a:ea typeface="微软雅黑" panose="020B0503020204020204" pitchFamily="34" charset="-122"/>
                        </a:rPr>
                        <a:t>交通</a:t>
                      </a:r>
                      <a:endParaRPr lang="zh-CN" sz="3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c>
                  <a:txBody>
                    <a:bodyPr/>
                    <a:lstStyle/>
                    <a:p>
                      <a:pPr>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rPr>
                        <a:t>　地形、位置、经济、科技、人口等差异➝交通方式、通达度等差异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5"/>
          <p:cNvGrpSpPr/>
          <p:nvPr/>
        </p:nvGrpSpPr>
        <p:grpSpPr>
          <a:xfrm>
            <a:off x="2074961" y="1920816"/>
            <a:ext cx="2677891" cy="707886"/>
            <a:chOff x="2074961" y="4276948"/>
            <a:chExt cx="2677891" cy="70788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smtClean="0">
                  <a:solidFill>
                    <a:schemeClr val="bg1"/>
                  </a:solidFill>
                  <a:latin typeface="微软雅黑" panose="020B0503020204020204" pitchFamily="34" charset="-122"/>
                  <a:ea typeface="微软雅黑" panose="020B0503020204020204" pitchFamily="34" charset="-122"/>
                </a:rPr>
                <a:t>应用提升</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2" y="3204766"/>
            <a:ext cx="20717020" cy="3676904"/>
          </a:xfrm>
          <a:prstGeom prst="rect">
            <a:avLst/>
          </a:prstGeom>
        </p:spPr>
        <p:txBody>
          <a:bodyPr wrap="square">
            <a:spAutoFit/>
          </a:bodyPr>
          <a:lstStyle/>
          <a:p>
            <a:pPr algn="just">
              <a:lnSpc>
                <a:spcPct val="150000"/>
              </a:lnSpc>
              <a:spcAft>
                <a:spcPts val="0"/>
              </a:spcAft>
            </a:pP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阅读图文材料</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完成下列要求。</a:t>
            </a:r>
          </a:p>
          <a:p>
            <a:pPr algn="just">
              <a:lnSpc>
                <a:spcPct val="150000"/>
              </a:lnSpc>
              <a:spcAft>
                <a:spcPts val="0"/>
              </a:spcAft>
            </a:pP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　　某科考队于某年</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月去考察</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M</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岛</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如图</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M5-8</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所示</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。考察中发现</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该岛东部与西部自然差异显著。科考队在对南部某自然保护区考察时</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还发现很多树木匍匐在地</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树冠形状奇特</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当地称这种景观为“醉汉树”或“醉汉林”。出现该现象与该岛的自然环境密切相关。</a:t>
            </a:r>
          </a:p>
        </p:txBody>
      </p:sp>
      <p:sp>
        <p:nvSpPr>
          <p:cNvPr id="10" name="矩形 9"/>
          <p:cNvSpPr/>
          <p:nvPr/>
        </p:nvSpPr>
        <p:spPr>
          <a:xfrm>
            <a:off x="12169676" y="11917734"/>
            <a:ext cx="2023311" cy="707886"/>
          </a:xfrm>
          <a:prstGeom prst="rect">
            <a:avLst/>
          </a:prstGeom>
        </p:spPr>
        <p:txBody>
          <a:bodyPr wrap="none">
            <a:spAutoFit/>
          </a:bodyPr>
          <a:lstStyle/>
          <a:p>
            <a:r>
              <a:rPr lang="zh-CN" altLang="en-US" sz="4000" kern="100" dirty="0" smtClean="0">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latin typeface="微软雅黑" panose="020B0503020204020204" pitchFamily="34" charset="-122"/>
                <a:ea typeface="微软雅黑" panose="020B0503020204020204" pitchFamily="34" charset="-122"/>
                <a:cs typeface="Courier New" panose="02070309020205020404" pitchFamily="49" charset="0"/>
              </a:rPr>
              <a:t>M5-8</a:t>
            </a:r>
          </a:p>
        </p:txBody>
      </p:sp>
      <p:pic>
        <p:nvPicPr>
          <p:cNvPr id="12" name="9gh437.jpg" descr="id:2147528274;FounderCES"/>
          <p:cNvPicPr/>
          <p:nvPr/>
        </p:nvPicPr>
        <p:blipFill>
          <a:blip r:embed="rId3" cstate="print"/>
          <a:stretch>
            <a:fillRect/>
          </a:stretch>
        </p:blipFill>
        <p:spPr>
          <a:xfrm>
            <a:off x="8137228" y="7021190"/>
            <a:ext cx="9813185" cy="446449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20227026" cy="906915"/>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岛东部与西部突出的自然环境差异。</a:t>
            </a:r>
          </a:p>
        </p:txBody>
      </p:sp>
      <p:sp>
        <p:nvSpPr>
          <p:cNvPr id="8" name="矩形 7"/>
          <p:cNvSpPr/>
          <p:nvPr/>
        </p:nvSpPr>
        <p:spPr>
          <a:xfrm>
            <a:off x="2232572" y="3492798"/>
            <a:ext cx="20234248"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20604" y="3614786"/>
            <a:ext cx="19625449" cy="369331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西部海岸线曲折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多海湾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东部海岸线较平直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西部地势较高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多山地冰川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东部地势较低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西部降水量较多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东部降水量较少。</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M</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岛是南美洲南部的火地岛。分析图中信息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根据海岸线的曲直情况比较东部和西部海岸线的不同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根据山峰的位置、高程和河流流向比较东部和西部的地势高低。该岛位于南半球盛行西风带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西部为迎风坡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降水多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东部地处背风坡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降水少。</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20227026" cy="906915"/>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分析在该岛出现许多“醉汉树”的原因。</a:t>
            </a:r>
          </a:p>
        </p:txBody>
      </p:sp>
      <p:sp>
        <p:nvSpPr>
          <p:cNvPr id="8" name="矩形 7"/>
          <p:cNvSpPr/>
          <p:nvPr/>
        </p:nvSpPr>
        <p:spPr>
          <a:xfrm>
            <a:off x="2232572" y="3492798"/>
            <a:ext cx="20234248" cy="2520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20604" y="3614786"/>
            <a:ext cx="19625449"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地处西风带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全年盛行强劲的偏西风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树木顺风势而立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风力使迎风面树枝受到损伤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背风面树枝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不断生长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加之土层瘠薄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树根扎不深。</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联系该地强劲西北风的影响和土层薄等自然地理特点进行分析。</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5"/>
          <p:cNvGrpSpPr/>
          <p:nvPr/>
        </p:nvGrpSpPr>
        <p:grpSpPr>
          <a:xfrm>
            <a:off x="1951762" y="1517614"/>
            <a:ext cx="2677891" cy="707886"/>
            <a:chOff x="2074961" y="4276948"/>
            <a:chExt cx="2677891" cy="70788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anose="020B0503020204020204" pitchFamily="34" charset="-122"/>
                  <a:ea typeface="微软雅黑" panose="020B0503020204020204" pitchFamily="34" charset="-122"/>
                </a:rPr>
                <a:t>典例呈现</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951762" y="2303432"/>
            <a:ext cx="20155018" cy="3785652"/>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回答下列问题。</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日国家决定设立雄安新区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距北京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多千米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它是我国继深圳经济特区和上海浦东新区之后又一具有全国意义的新区。</a:t>
            </a:r>
          </a:p>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　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M5-1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为深圳、浦东和雄安区位示意图。</a:t>
            </a:r>
          </a:p>
        </p:txBody>
      </p:sp>
      <p:sp>
        <p:nvSpPr>
          <p:cNvPr id="15" name="TextBox 14"/>
          <p:cNvSpPr txBox="1"/>
          <p:nvPr/>
        </p:nvSpPr>
        <p:spPr>
          <a:xfrm>
            <a:off x="10729516" y="10837614"/>
            <a:ext cx="2071702" cy="707886"/>
          </a:xfrm>
          <a:prstGeom prst="rect">
            <a:avLst/>
          </a:prstGeom>
          <a:noFill/>
        </p:spPr>
        <p:txBody>
          <a:bodyPr wrap="square" rtlCol="0">
            <a:spAutoFit/>
          </a:bodyPr>
          <a:lstStyle/>
          <a:p>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M5-1</a:t>
            </a:r>
          </a:p>
        </p:txBody>
      </p:sp>
      <p:pic>
        <p:nvPicPr>
          <p:cNvPr id="10" name="7jsd20.jpg" descr="id:2147528189;FounderCES"/>
          <p:cNvPicPr/>
          <p:nvPr/>
        </p:nvPicPr>
        <p:blipFill>
          <a:blip r:embed="rId3" cstate="print"/>
          <a:stretch>
            <a:fillRect/>
          </a:stretch>
        </p:blipFill>
        <p:spPr>
          <a:xfrm>
            <a:off x="2592612" y="6229102"/>
            <a:ext cx="5000160" cy="3840165"/>
          </a:xfrm>
          <a:prstGeom prst="rect">
            <a:avLst/>
          </a:prstGeom>
        </p:spPr>
      </p:pic>
      <p:pic>
        <p:nvPicPr>
          <p:cNvPr id="11" name="7jsd21.jpg" descr="id:2147528196;FounderCES"/>
          <p:cNvPicPr/>
          <p:nvPr/>
        </p:nvPicPr>
        <p:blipFill>
          <a:blip r:embed="rId4" cstate="print"/>
          <a:stretch>
            <a:fillRect/>
          </a:stretch>
        </p:blipFill>
        <p:spPr>
          <a:xfrm>
            <a:off x="9217348" y="6301110"/>
            <a:ext cx="4824536" cy="3819589"/>
          </a:xfrm>
          <a:prstGeom prst="rect">
            <a:avLst/>
          </a:prstGeom>
        </p:spPr>
      </p:pic>
      <p:pic>
        <p:nvPicPr>
          <p:cNvPr id="13" name="7jsd22.jpg" descr="id:2147528203;FounderCES"/>
          <p:cNvPicPr/>
          <p:nvPr/>
        </p:nvPicPr>
        <p:blipFill>
          <a:blip r:embed="rId5" cstate="print"/>
          <a:stretch>
            <a:fillRect/>
          </a:stretch>
        </p:blipFill>
        <p:spPr>
          <a:xfrm>
            <a:off x="15698068" y="6373118"/>
            <a:ext cx="3816424" cy="369779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10289922" cy="1819472"/>
          </a:xfrm>
          <a:prstGeom prst="rect">
            <a:avLst/>
          </a:prstGeom>
        </p:spPr>
        <p:txBody>
          <a:bodyPr wrap="square">
            <a:spAutoFit/>
          </a:bodyPr>
          <a:lstStyle/>
          <a:p>
            <a:pPr algn="just">
              <a:lnSpc>
                <a:spcPct val="15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材料三　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M5-2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为我国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年三次产业构成图。</a:t>
            </a:r>
          </a:p>
        </p:txBody>
      </p:sp>
      <p:sp>
        <p:nvSpPr>
          <p:cNvPr id="15" name="TextBox 14"/>
          <p:cNvSpPr txBox="1"/>
          <p:nvPr/>
        </p:nvSpPr>
        <p:spPr>
          <a:xfrm>
            <a:off x="5184900" y="9397454"/>
            <a:ext cx="2071702" cy="707886"/>
          </a:xfrm>
          <a:prstGeom prst="rect">
            <a:avLst/>
          </a:prstGeom>
          <a:noFill/>
        </p:spPr>
        <p:txBody>
          <a:bodyPr wrap="square" rtlCol="0">
            <a:spAutoFit/>
          </a:bodyPr>
          <a:lstStyle/>
          <a:p>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M5-2</a:t>
            </a:r>
          </a:p>
        </p:txBody>
      </p:sp>
      <p:sp>
        <p:nvSpPr>
          <p:cNvPr id="11" name="矩形 10"/>
          <p:cNvSpPr/>
          <p:nvPr/>
        </p:nvSpPr>
        <p:spPr>
          <a:xfrm>
            <a:off x="12529716" y="2484686"/>
            <a:ext cx="10009112" cy="2753574"/>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改革开放后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年国家首先选择深圳建立经济特区。简述我国当时的产业状况及深圳经济特区最主要的区位特点。</a:t>
            </a:r>
          </a:p>
        </p:txBody>
      </p:sp>
      <p:sp>
        <p:nvSpPr>
          <p:cNvPr id="13" name="矩形 12"/>
          <p:cNvSpPr/>
          <p:nvPr/>
        </p:nvSpPr>
        <p:spPr>
          <a:xfrm>
            <a:off x="12385700" y="5459042"/>
            <a:ext cx="10297144" cy="53785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601724" y="5631893"/>
            <a:ext cx="9760353" cy="5133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以第二产业为主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第一产业比重大于第三产业。邻近香港。</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本题主要考查区域工业化与城市化。结合图示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描述我国当时的产业状况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以第二产业为主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第一产业比重大于第三产业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。读图并结合所学的知识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可以得出深圳经济特区最主要的区位特点是邻近香港。</a:t>
            </a:r>
          </a:p>
        </p:txBody>
      </p:sp>
      <p:pic>
        <p:nvPicPr>
          <p:cNvPr id="12" name="7JSD23.EPS" descr="id:2147528210;FounderCES"/>
          <p:cNvPicPr/>
          <p:nvPr/>
        </p:nvPicPr>
        <p:blipFill>
          <a:blip r:embed="rId2" cstate="print"/>
          <a:stretch>
            <a:fillRect/>
          </a:stretch>
        </p:blipFill>
        <p:spPr>
          <a:xfrm>
            <a:off x="2736628" y="4788942"/>
            <a:ext cx="6631056" cy="368880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20227026" cy="1938992"/>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为积极参与全球分工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,1992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年国家选择浦东设立新区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旨在将浦东新区建成国际经济、金融、贸易、航运中心的核心区。与深圳特区相比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浦东新区的区位优势有</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p>
        </p:txBody>
      </p:sp>
      <p:sp>
        <p:nvSpPr>
          <p:cNvPr id="8" name="矩形 7"/>
          <p:cNvSpPr/>
          <p:nvPr/>
        </p:nvSpPr>
        <p:spPr>
          <a:xfrm>
            <a:off x="2232572" y="4428902"/>
            <a:ext cx="20234248" cy="2520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20604" y="4550890"/>
            <a:ext cx="19625449"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滨江临海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水陆空交通发达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依托全国最大的经济中心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经济腹地大</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本题主要考查区域经济发展的优势条件。与深圳特区相比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浦东新区的区位优势可以从交通、经济腹地等方面回答。</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20227026" cy="1830245"/>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我国已成为世界第二大经济体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并积极推进“一带一路”建设和“京津冀协同发展”。相比深圳、浦东的区位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分析雄安新区的空间位置特征及凭借的基础设施条件。</a:t>
            </a:r>
          </a:p>
        </p:txBody>
      </p:sp>
      <p:sp>
        <p:nvSpPr>
          <p:cNvPr id="8" name="矩形 7"/>
          <p:cNvSpPr/>
          <p:nvPr/>
        </p:nvSpPr>
        <p:spPr>
          <a:xfrm>
            <a:off x="2232572" y="4500910"/>
            <a:ext cx="20234248" cy="2520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76588" y="4622898"/>
            <a:ext cx="19625449"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离北京、港口有一定距离。快速交通的发展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信息网络技术的进步。</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本题主要考查地理位置特征及区域发展条件。结合所学的知识描述雄安新区的空间位置特征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其有利的基础设施条件可以从快速交通发展、信息技术发达等方面回答。</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951762" y="2303432"/>
            <a:ext cx="20227026" cy="906915"/>
          </a:xfrm>
          <a:prstGeom prst="rect">
            <a:avLst/>
          </a:prstGeom>
        </p:spPr>
        <p:txBody>
          <a:bodyPr wrap="square">
            <a:spAutoFit/>
          </a:bodyPr>
          <a:lstStyle/>
          <a:p>
            <a:pPr algn="just">
              <a:lnSpc>
                <a:spcPct val="15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雄安新区的设立与深圳、浦东的成功经验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充分体现的地理科学重要思想是</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p>
        </p:txBody>
      </p:sp>
      <p:sp>
        <p:nvSpPr>
          <p:cNvPr id="8" name="矩形 7"/>
          <p:cNvSpPr/>
          <p:nvPr/>
        </p:nvSpPr>
        <p:spPr>
          <a:xfrm>
            <a:off x="2232572" y="3492798"/>
            <a:ext cx="20234248" cy="2520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76588" y="3614786"/>
            <a:ext cx="19625449"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因地制宜</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本题主要考查区域发展思想。雄安新区的设立与深圳、浦东的成功经验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充分体现的地理科学重要思想是因地制宜。</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2" name="组合 5"/>
          <p:cNvGrpSpPr/>
          <p:nvPr/>
        </p:nvGrpSpPr>
        <p:grpSpPr>
          <a:xfrm>
            <a:off x="2074961" y="1920816"/>
            <a:ext cx="2677891" cy="707886"/>
            <a:chOff x="2074961" y="4276948"/>
            <a:chExt cx="2677891" cy="707886"/>
          </a:xfrm>
        </p:grpSpPr>
        <p:pic>
          <p:nvPicPr>
            <p:cNvPr id="7"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8" name="矩形 7"/>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anose="020B0503020204020204" pitchFamily="34" charset="-122"/>
                  <a:ea typeface="微软雅黑" panose="020B0503020204020204" pitchFamily="34" charset="-122"/>
                </a:rPr>
                <a:t>思维建模</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1872532" y="2916734"/>
            <a:ext cx="19871438" cy="4708981"/>
          </a:xfrm>
          <a:prstGeom prst="rect">
            <a:avLst/>
          </a:prstGeom>
        </p:spPr>
        <p:txBody>
          <a:bodyPr wrap="square">
            <a:spAutoFit/>
          </a:bodyPr>
          <a:lstStyle/>
          <a:p>
            <a:pPr algn="just">
              <a:lnSpc>
                <a:spcPct val="15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对比不同的区域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找出区域间的差异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是分析各区域发展方向、采取因地制宜开发治理措施的前提。区域差异的分析应从区域特征组成要素的差别入手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同时注重要素间的联系。对区域差异影响因素的具体分析如下。</a:t>
            </a:r>
          </a:p>
          <a:p>
            <a:pPr algn="just">
              <a:lnSpc>
                <a:spcPct val="150000"/>
              </a:lnSpc>
              <a:spcAft>
                <a:spcPts val="0"/>
              </a:spcAft>
            </a:pPr>
            <a:r>
              <a:rPr lang="en-US" altLang="zh-CN" sz="4000" b="1" dirty="0" smtClean="0">
                <a:latin typeface="微软雅黑" panose="020B0503020204020204" pitchFamily="34" charset="-122"/>
                <a:ea typeface="微软雅黑" panose="020B0503020204020204" pitchFamily="34" charset="-122"/>
              </a:rPr>
              <a:t>1.</a:t>
            </a:r>
            <a:r>
              <a:rPr lang="zh-CN" altLang="en-US" sz="4000" b="1" dirty="0" smtClean="0">
                <a:latin typeface="微软雅黑" panose="020B0503020204020204" pitchFamily="34" charset="-122"/>
                <a:ea typeface="微软雅黑" panose="020B0503020204020204" pitchFamily="34" charset="-122"/>
              </a:rPr>
              <a:t>自然环境因素差异及其成因</a:t>
            </a:r>
          </a:p>
          <a:p>
            <a:pPr algn="just">
              <a:lnSpc>
                <a:spcPct val="150000"/>
              </a:lnSpc>
              <a:spcAft>
                <a:spcPts val="0"/>
              </a:spcAft>
            </a:pPr>
            <a:r>
              <a:rPr lang="en-US" altLang="zh-CN" sz="4000" dirty="0" smtClean="0">
                <a:solidFill>
                  <a:srgbClr val="A88A77"/>
                </a:solidFill>
                <a:latin typeface="微软雅黑" panose="020B0503020204020204" pitchFamily="34" charset="-122"/>
                <a:ea typeface="微软雅黑" panose="020B0503020204020204" pitchFamily="34" charset="-122"/>
              </a:rPr>
              <a:t>(1)</a:t>
            </a:r>
            <a:r>
              <a:rPr lang="zh-CN" altLang="en-US" sz="4000" dirty="0" smtClean="0">
                <a:solidFill>
                  <a:srgbClr val="A88A77"/>
                </a:solidFill>
                <a:latin typeface="微软雅黑" panose="020B0503020204020204" pitchFamily="34" charset="-122"/>
                <a:ea typeface="微软雅黑" panose="020B0503020204020204" pitchFamily="34" charset="-122"/>
              </a:rPr>
              <a:t>气候差异的形成</a:t>
            </a:r>
          </a:p>
        </p:txBody>
      </p:sp>
      <p:sp>
        <p:nvSpPr>
          <p:cNvPr id="12" name="TextBox 11"/>
          <p:cNvSpPr txBox="1"/>
          <p:nvPr/>
        </p:nvSpPr>
        <p:spPr>
          <a:xfrm>
            <a:off x="10297468" y="11989742"/>
            <a:ext cx="2571768" cy="707886"/>
          </a:xfrm>
          <a:prstGeom prst="rect">
            <a:avLst/>
          </a:prstGeom>
          <a:noFill/>
        </p:spPr>
        <p:txBody>
          <a:bodyPr wrap="square" rtlCol="0">
            <a:spAutoFit/>
          </a:bodyPr>
          <a:lstStyle/>
          <a:p>
            <a:r>
              <a:rPr lang="zh-CN" altLang="en-US" sz="4000" dirty="0" smtClean="0">
                <a:latin typeface="微软雅黑" panose="020B0503020204020204" pitchFamily="34" charset="-122"/>
                <a:ea typeface="微软雅黑" panose="020B0503020204020204" pitchFamily="34" charset="-122"/>
              </a:rPr>
              <a:t>图</a:t>
            </a:r>
            <a:r>
              <a:rPr lang="en-US" altLang="zh-CN" sz="4000" dirty="0" smtClean="0">
                <a:latin typeface="微软雅黑" panose="020B0503020204020204" pitchFamily="34" charset="-122"/>
                <a:ea typeface="微软雅黑" panose="020B0503020204020204" pitchFamily="34" charset="-122"/>
              </a:rPr>
              <a:t>M5-3</a:t>
            </a:r>
          </a:p>
        </p:txBody>
      </p:sp>
      <p:pic>
        <p:nvPicPr>
          <p:cNvPr id="11" name="13gk3.EPS" descr="id:2147528224;FounderCES"/>
          <p:cNvPicPr/>
          <p:nvPr/>
        </p:nvPicPr>
        <p:blipFill>
          <a:blip r:embed="rId3" cstate="print"/>
          <a:stretch>
            <a:fillRect/>
          </a:stretch>
        </p:blipFill>
        <p:spPr>
          <a:xfrm>
            <a:off x="7345140" y="8317334"/>
            <a:ext cx="7966062" cy="309634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880324" y="2206516"/>
            <a:ext cx="5176784" cy="906915"/>
          </a:xfrm>
          <a:prstGeom prst="rect">
            <a:avLst/>
          </a:prstGeom>
        </p:spPr>
        <p:txBody>
          <a:bodyPr wrap="square">
            <a:spAutoFit/>
          </a:bodyPr>
          <a:lstStyle/>
          <a:p>
            <a:pPr>
              <a:lnSpc>
                <a:spcPct val="150000"/>
              </a:lnSpc>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地貌差异的形成</a:t>
            </a:r>
          </a:p>
        </p:txBody>
      </p:sp>
      <p:pic>
        <p:nvPicPr>
          <p:cNvPr id="5" name="aa1.EPS" descr="id:2147528231;FounderCES"/>
          <p:cNvPicPr/>
          <p:nvPr/>
        </p:nvPicPr>
        <p:blipFill>
          <a:blip r:embed="rId2" cstate="print"/>
          <a:stretch>
            <a:fillRect/>
          </a:stretch>
        </p:blipFill>
        <p:spPr>
          <a:xfrm>
            <a:off x="2160564" y="3564806"/>
            <a:ext cx="7355194" cy="4029954"/>
          </a:xfrm>
          <a:prstGeom prst="rect">
            <a:avLst/>
          </a:prstGeom>
        </p:spPr>
      </p:pic>
      <p:sp>
        <p:nvSpPr>
          <p:cNvPr id="6" name="矩形 5"/>
          <p:cNvSpPr/>
          <p:nvPr/>
        </p:nvSpPr>
        <p:spPr>
          <a:xfrm>
            <a:off x="4464820" y="8461350"/>
            <a:ext cx="2023311" cy="707886"/>
          </a:xfrm>
          <a:prstGeom prst="rect">
            <a:avLst/>
          </a:prstGeom>
        </p:spPr>
        <p:txBody>
          <a:bodyPr wrap="none">
            <a:spAutoFit/>
          </a:bodyPr>
          <a:lstStyle/>
          <a:p>
            <a:r>
              <a:rPr lang="zh-CN"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M5-4</a:t>
            </a:r>
            <a:endParaRPr lang="zh-CN"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1663034" y="2362726"/>
            <a:ext cx="5176784" cy="906915"/>
          </a:xfrm>
          <a:prstGeom prst="rect">
            <a:avLst/>
          </a:prstGeom>
        </p:spPr>
        <p:txBody>
          <a:bodyPr wrap="square">
            <a:spAutoFit/>
          </a:bodyPr>
          <a:lstStyle/>
          <a:p>
            <a:pPr>
              <a:lnSpc>
                <a:spcPct val="150000"/>
              </a:lnSpc>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水文差异的形成</a:t>
            </a:r>
          </a:p>
        </p:txBody>
      </p:sp>
      <p:sp>
        <p:nvSpPr>
          <p:cNvPr id="10" name="矩形 9"/>
          <p:cNvSpPr/>
          <p:nvPr/>
        </p:nvSpPr>
        <p:spPr>
          <a:xfrm>
            <a:off x="14247530" y="8617560"/>
            <a:ext cx="2023311" cy="707886"/>
          </a:xfrm>
          <a:prstGeom prst="rect">
            <a:avLst/>
          </a:prstGeom>
        </p:spPr>
        <p:txBody>
          <a:bodyPr wrap="none">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M5-5</a:t>
            </a:r>
          </a:p>
        </p:txBody>
      </p:sp>
      <p:pic>
        <p:nvPicPr>
          <p:cNvPr id="11" name="13gk5.EPS" descr="id:2147528238;FounderCES"/>
          <p:cNvPicPr/>
          <p:nvPr/>
        </p:nvPicPr>
        <p:blipFill>
          <a:blip r:embed="rId3" cstate="print"/>
          <a:stretch>
            <a:fillRect/>
          </a:stretch>
        </p:blipFill>
        <p:spPr>
          <a:xfrm>
            <a:off x="12169675" y="3708822"/>
            <a:ext cx="6363639" cy="4392488"/>
          </a:xfrm>
          <a:prstGeom prst="rect">
            <a:avLst/>
          </a:prstGeom>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6388" name="Rectangle 4"/>
          <p:cNvSpPr>
            <a:spLocks noChangeArrowheads="1"/>
          </p:cNvSpPr>
          <p:nvPr/>
        </p:nvSpPr>
        <p:spPr bwMode="auto">
          <a:xfrm>
            <a:off x="0" y="0"/>
            <a:ext cx="23763288"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9" name="矩形 8"/>
          <p:cNvSpPr/>
          <p:nvPr/>
        </p:nvSpPr>
        <p:spPr>
          <a:xfrm>
            <a:off x="1880324" y="2206516"/>
            <a:ext cx="5176784" cy="906915"/>
          </a:xfrm>
          <a:prstGeom prst="rect">
            <a:avLst/>
          </a:prstGeom>
        </p:spPr>
        <p:txBody>
          <a:bodyPr wrap="square">
            <a:spAutoFit/>
          </a:bodyPr>
          <a:lstStyle/>
          <a:p>
            <a:pPr>
              <a:lnSpc>
                <a:spcPct val="150000"/>
              </a:lnSpc>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植被差异的形成</a:t>
            </a:r>
          </a:p>
        </p:txBody>
      </p:sp>
      <p:sp>
        <p:nvSpPr>
          <p:cNvPr id="6" name="矩形 5"/>
          <p:cNvSpPr/>
          <p:nvPr/>
        </p:nvSpPr>
        <p:spPr>
          <a:xfrm>
            <a:off x="4464820" y="8461350"/>
            <a:ext cx="2023311" cy="707886"/>
          </a:xfrm>
          <a:prstGeom prst="rect">
            <a:avLst/>
          </a:prstGeom>
        </p:spPr>
        <p:txBody>
          <a:bodyPr wrap="none">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M5-6</a:t>
            </a:r>
          </a:p>
        </p:txBody>
      </p:sp>
      <p:sp>
        <p:nvSpPr>
          <p:cNvPr id="7" name="矩形 6"/>
          <p:cNvSpPr/>
          <p:nvPr/>
        </p:nvSpPr>
        <p:spPr>
          <a:xfrm>
            <a:off x="11663034" y="2362726"/>
            <a:ext cx="5176784" cy="906915"/>
          </a:xfrm>
          <a:prstGeom prst="rect">
            <a:avLst/>
          </a:prstGeom>
        </p:spPr>
        <p:txBody>
          <a:bodyPr wrap="square">
            <a:spAutoFit/>
          </a:bodyPr>
          <a:lstStyle/>
          <a:p>
            <a:pPr>
              <a:lnSpc>
                <a:spcPct val="150000"/>
              </a:lnSpc>
            </a:pPr>
            <a:r>
              <a:rPr lang="en-US" altLang="zh-CN"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rgbClr val="A88A77"/>
                </a:solidFill>
                <a:latin typeface="微软雅黑" panose="020B0503020204020204" pitchFamily="34" charset="-122"/>
                <a:ea typeface="微软雅黑" panose="020B0503020204020204" pitchFamily="34" charset="-122"/>
                <a:cs typeface="Courier New" panose="02070309020205020404" pitchFamily="49" charset="0"/>
              </a:rPr>
              <a:t>土壤差异的形成</a:t>
            </a:r>
          </a:p>
        </p:txBody>
      </p:sp>
      <p:sp>
        <p:nvSpPr>
          <p:cNvPr id="10" name="矩形 9"/>
          <p:cNvSpPr/>
          <p:nvPr/>
        </p:nvSpPr>
        <p:spPr>
          <a:xfrm>
            <a:off x="14247530" y="8617560"/>
            <a:ext cx="2023311" cy="707886"/>
          </a:xfrm>
          <a:prstGeom prst="rect">
            <a:avLst/>
          </a:prstGeom>
        </p:spPr>
        <p:txBody>
          <a:bodyPr wrap="none">
            <a:spAutoFit/>
          </a:bodyPr>
          <a:lstStyle/>
          <a:p>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M5-7</a:t>
            </a:r>
          </a:p>
        </p:txBody>
      </p:sp>
      <p:pic>
        <p:nvPicPr>
          <p:cNvPr id="12" name="MBT2.EPS" descr="id:2147528245;FounderCES"/>
          <p:cNvPicPr/>
          <p:nvPr/>
        </p:nvPicPr>
        <p:blipFill>
          <a:blip r:embed="rId2" cstate="print"/>
          <a:stretch>
            <a:fillRect/>
          </a:stretch>
        </p:blipFill>
        <p:spPr>
          <a:xfrm>
            <a:off x="2376588" y="3780830"/>
            <a:ext cx="6397410" cy="3744416"/>
          </a:xfrm>
          <a:prstGeom prst="rect">
            <a:avLst/>
          </a:prstGeom>
        </p:spPr>
      </p:pic>
      <p:pic>
        <p:nvPicPr>
          <p:cNvPr id="13" name="MBT3.EPS" descr="id:2147528252;FounderCES"/>
          <p:cNvPicPr/>
          <p:nvPr/>
        </p:nvPicPr>
        <p:blipFill>
          <a:blip r:embed="rId3" cstate="print"/>
          <a:stretch>
            <a:fillRect/>
          </a:stretch>
        </p:blipFill>
        <p:spPr>
          <a:xfrm>
            <a:off x="12097668" y="3852838"/>
            <a:ext cx="8054836" cy="3960440"/>
          </a:xfrm>
          <a:prstGeom prst="rect">
            <a:avLst/>
          </a:prstGeom>
        </p:spPr>
      </p:pic>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主题12">
  <a:themeElements>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主题12</Template>
  <TotalTime>11</TotalTime>
  <Words>729</Words>
  <Application>WPS 演示</Application>
  <PresentationFormat>自定义</PresentationFormat>
  <Paragraphs>57</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主题12</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2016-01-31T01:38:00Z</dcterms:created>
  <dcterms:modified xsi:type="dcterms:W3CDTF">2019-02-14T09:41:57Z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