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293" r:id="rId2"/>
    <p:sldId id="277" r:id="rId3"/>
    <p:sldId id="302" r:id="rId4"/>
    <p:sldId id="298" r:id="rId5"/>
    <p:sldId id="304" r:id="rId6"/>
    <p:sldId id="306" r:id="rId7"/>
    <p:sldId id="303" r:id="rId8"/>
    <p:sldId id="305" r:id="rId9"/>
    <p:sldId id="296" r:id="rId10"/>
    <p:sldId id="307" r:id="rId11"/>
    <p:sldId id="299" r:id="rId12"/>
    <p:sldId id="308" r:id="rId13"/>
    <p:sldId id="309" r:id="rId14"/>
    <p:sldId id="310" r:id="rId15"/>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8A77"/>
    <a:srgbClr val="A50021"/>
    <a:srgbClr val="329B61"/>
    <a:srgbClr val="339B61"/>
    <a:srgbClr val="404040"/>
    <a:srgbClr val="002E8A"/>
    <a:srgbClr val="004A60"/>
    <a:srgbClr val="006600"/>
    <a:srgbClr val="FF6600"/>
    <a:srgbClr val="7F2F2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41" autoAdjust="0"/>
    <p:restoredTop sz="94660"/>
  </p:normalViewPr>
  <p:slideViewPr>
    <p:cSldViewPr>
      <p:cViewPr>
        <p:scale>
          <a:sx n="33" d="100"/>
          <a:sy n="33" d="100"/>
        </p:scale>
        <p:origin x="-1092" y="-504"/>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2019/2/14</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6" name="TextBox 5"/>
          <p:cNvSpPr txBox="1"/>
          <p:nvPr/>
        </p:nvSpPr>
        <p:spPr>
          <a:xfrm>
            <a:off x="7881116" y="4238094"/>
            <a:ext cx="13289560" cy="1015663"/>
          </a:xfrm>
          <a:prstGeom prst="rect">
            <a:avLst/>
          </a:prstGeom>
          <a:noFill/>
        </p:spPr>
        <p:txBody>
          <a:bodyPr wrap="square" rtlCol="0">
            <a:spAutoFit/>
          </a:bodyPr>
          <a:lstStyle/>
          <a:p>
            <a:r>
              <a:rPr lang="zh-CN" altLang="en-US" sz="6000" b="1" smtClean="0">
                <a:solidFill>
                  <a:srgbClr val="A88A77"/>
                </a:solidFill>
                <a:latin typeface="微软雅黑" panose="020B0503020204020204" pitchFamily="34" charset="-122"/>
                <a:ea typeface="微软雅黑" panose="020B0503020204020204" pitchFamily="34" charset="-122"/>
              </a:rPr>
              <a:t>小专题</a:t>
            </a:r>
            <a:r>
              <a:rPr lang="en-US" altLang="zh-CN" sz="6000" b="1" smtClean="0">
                <a:solidFill>
                  <a:srgbClr val="A88A77"/>
                </a:solidFill>
                <a:latin typeface="微软雅黑" panose="020B0503020204020204" pitchFamily="34" charset="-122"/>
                <a:ea typeface="微软雅黑" panose="020B0503020204020204" pitchFamily="34" charset="-122"/>
              </a:rPr>
              <a:t>1</a:t>
            </a:r>
            <a:endParaRPr lang="zh-CN" altLang="en-US" sz="6000" b="1" dirty="0">
              <a:solidFill>
                <a:srgbClr val="A88A77"/>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7881116" y="5173950"/>
            <a:ext cx="13145544" cy="1631216"/>
          </a:xfrm>
          <a:prstGeom prst="rect">
            <a:avLst/>
          </a:prstGeom>
          <a:noFill/>
        </p:spPr>
        <p:txBody>
          <a:bodyPr wrap="square" rtlCol="0">
            <a:spAutoFit/>
          </a:bodyPr>
          <a:lstStyle/>
          <a:p>
            <a:r>
              <a:rPr lang="zh-CN" altLang="en-US" sz="10000" b="1" smtClean="0">
                <a:solidFill>
                  <a:srgbClr val="404040"/>
                </a:solidFill>
                <a:latin typeface="微软雅黑" panose="020B0503020204020204" pitchFamily="34" charset="-122"/>
                <a:ea typeface="微软雅黑" panose="020B0503020204020204" pitchFamily="34" charset="-122"/>
              </a:rPr>
              <a:t>气温和降水</a:t>
            </a:r>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1946242"/>
            <a:ext cx="9429816" cy="7152727"/>
          </a:xfrm>
          <a:prstGeom prst="rect">
            <a:avLst/>
          </a:prstGeom>
        </p:spPr>
        <p:txBody>
          <a:bodyPr wrap="square">
            <a:spAutoFit/>
          </a:bodyPr>
          <a:lstStyle/>
          <a:p>
            <a:pPr algn="just">
              <a:lnSpc>
                <a:spcPct val="150000"/>
              </a:lnSpc>
              <a:spcAft>
                <a:spcPts val="0"/>
              </a:spcAft>
            </a:pPr>
            <a:r>
              <a:rPr lang="en-US" altLang="zh-CN"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1 .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根据图示信息推断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岛上的甲地为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湖泊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城市</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山地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盆地</a:t>
            </a:r>
          </a:p>
          <a:p>
            <a:pPr algn="just">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6" name="矩形 5"/>
          <p:cNvSpPr/>
          <p:nvPr/>
        </p:nvSpPr>
        <p:spPr>
          <a:xfrm>
            <a:off x="13799282" y="2160556"/>
            <a:ext cx="7809604" cy="41434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881908" y="2374870"/>
            <a:ext cx="7572428" cy="3693319"/>
          </a:xfrm>
          <a:prstGeom prst="rect">
            <a:avLst/>
          </a:prstGeom>
        </p:spPr>
        <p:txBody>
          <a:bodyPr wrap="square">
            <a:spAutoFit/>
          </a:bodyPr>
          <a:lstStyle/>
          <a:p>
            <a:pPr>
              <a:lnSpc>
                <a:spcPct val="130000"/>
              </a:lnSpc>
            </a:pP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题</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根据河流流向及</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月份等降水量线分布可推测甲地为山地。湖泊和城市对降水有影响</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但是一般不会使降水在空间分布上差异如此明显</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盆地处降水应较少。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1946242"/>
            <a:ext cx="9429816" cy="5632311"/>
          </a:xfrm>
          <a:prstGeom prst="rect">
            <a:avLst/>
          </a:prstGeom>
        </p:spPr>
        <p:txBody>
          <a:bodyPr wrap="square">
            <a:spAutoFit/>
          </a:bodyPr>
          <a:lstStyle/>
          <a:p>
            <a:pPr algn="just">
              <a:lnSpc>
                <a:spcPct val="150000"/>
              </a:lnSpc>
              <a:spcAft>
                <a:spcPts val="0"/>
              </a:spcAft>
            </a:pPr>
            <a:r>
              <a:rPr lang="en-US" altLang="zh-CN"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2 .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影响该岛降水空间分布差异的主要因</a:t>
            </a:r>
            <a:r>
              <a:rPr lang="zh-CN" altLang="en-US" sz="4000" kern="10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素是</a:t>
            </a:r>
            <a:r>
              <a:rPr lang="en-US" altLang="zh-CN" sz="4000" kern="10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盛行西风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地形格局</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纬度位置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海陆位置</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6" name="矩形 5"/>
          <p:cNvSpPr/>
          <p:nvPr/>
        </p:nvSpPr>
        <p:spPr>
          <a:xfrm>
            <a:off x="13596156" y="2160556"/>
            <a:ext cx="8012730" cy="55007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881908" y="2374870"/>
            <a:ext cx="7572428" cy="5063502"/>
          </a:xfrm>
          <a:prstGeom prst="rect">
            <a:avLst/>
          </a:prstGeom>
        </p:spPr>
        <p:txBody>
          <a:bodyPr wrap="square">
            <a:spAutoFit/>
          </a:bodyPr>
          <a:lstStyle/>
          <a:p>
            <a:pPr>
              <a:lnSpc>
                <a:spcPct val="130000"/>
              </a:lnSpc>
            </a:pP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根据西西里岛的位置可知</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月份该岛受盛行西风影响</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但从等降水量线的分布来看</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并未出现西多东少的降水差异</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而是中东部降水多</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西部、南部降水少。再结合上题结论可知</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地形格局是造成此时西西里岛降水空间分布差异的主要因素。</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1946242"/>
            <a:ext cx="8715436" cy="9325630"/>
          </a:xfrm>
          <a:prstGeom prst="rect">
            <a:avLst/>
          </a:prstGeom>
        </p:spPr>
        <p:txBody>
          <a:bodyPr wrap="square">
            <a:spAutoFit/>
          </a:bodyPr>
          <a:lstStyle/>
          <a:p>
            <a:pPr algn="just">
              <a:lnSpc>
                <a:spcPct val="150000"/>
              </a:lnSpc>
              <a:spcAft>
                <a:spcPts val="0"/>
              </a:spcAft>
            </a:pPr>
            <a:r>
              <a:rPr lang="en-US" altLang="zh-CN"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海南卷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某岛国面积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多平方千米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170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多个岛屿组成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其首都是全球最早迎接新年的城市。尽管可能遭遇飓风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但美丽的珊瑚、大片的椰林和新年第一缕阳光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仍吸引了各地游客来此迎接新年。据此完成第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 </a:t>
            </a:r>
          </a:p>
          <a:p>
            <a:pPr algn="just">
              <a:lnSpc>
                <a:spcPct val="150000"/>
              </a:lnSpc>
              <a:spcAft>
                <a:spcPts val="0"/>
              </a:spcAft>
            </a:pPr>
            <a:r>
              <a:rPr lang="en-US" altLang="zh-CN"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3 .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该国首都月平均气温最高的月份为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p>
        </p:txBody>
      </p:sp>
      <p:sp>
        <p:nvSpPr>
          <p:cNvPr id="6" name="矩形 5"/>
          <p:cNvSpPr/>
          <p:nvPr/>
        </p:nvSpPr>
        <p:spPr>
          <a:xfrm>
            <a:off x="13596156" y="2160556"/>
            <a:ext cx="8012730" cy="435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39032" y="2374870"/>
            <a:ext cx="7572428" cy="3623108"/>
          </a:xfrm>
          <a:prstGeom prst="rect">
            <a:avLst/>
          </a:prstGeom>
        </p:spPr>
        <p:txBody>
          <a:bodyPr wrap="square">
            <a:spAutoFit/>
          </a:bodyPr>
          <a:lstStyle/>
          <a:p>
            <a:pPr>
              <a:lnSpc>
                <a:spcPct val="130000"/>
              </a:lnSpc>
            </a:pP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结合材料信息推断</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该国位于南半球低纬度地区</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170</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多个岛屿组成</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气候受海洋影响大</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所以该国首都月平均气温最高的月份与海洋月平均气温最高的月份一致</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应为</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1946242"/>
            <a:ext cx="19359698" cy="7478970"/>
          </a:xfrm>
          <a:prstGeom prst="rect">
            <a:avLst/>
          </a:prstGeom>
        </p:spPr>
        <p:txBody>
          <a:bodyPr wrap="square">
            <a:spAutoFit/>
          </a:bodyPr>
          <a:lstStyle/>
          <a:p>
            <a:pPr algn="just">
              <a:lnSpc>
                <a:spcPct val="150000"/>
              </a:lnSpc>
              <a:spcAft>
                <a:spcPts val="0"/>
              </a:spcAft>
            </a:pPr>
            <a:r>
              <a:rPr lang="en-US" altLang="zh-CN"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4 .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Ⅲ]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阅读图文资料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完成下列要求。</a:t>
            </a: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白斑狗鱼肉质细嫩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营养丰富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有“鱼中软黄金”之称。白斑狗鱼是肉食性鱼类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适宜在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以下的水域产卵繁殖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分布于亚洲、欧洲和北美洲的北部冷水水域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栖息环境多为水质清澈、水草丛生的河流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在我国仅见于新疆的额尔齐斯河流域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。额尔齐斯河是我国唯一属北冰洋水系的河流。</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根据支流的分布特征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分析图示额尔齐斯</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河流域降水分布特点及成因。</a:t>
            </a:r>
          </a:p>
          <a:p>
            <a:pPr algn="just">
              <a:lnSpc>
                <a:spcPct val="15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7QGD3-6.EPS" descr="id:2147522340;FounderCES"/>
          <p:cNvPicPr/>
          <p:nvPr/>
        </p:nvPicPr>
        <p:blipFill>
          <a:blip r:embed="rId2"/>
          <a:stretch>
            <a:fillRect/>
          </a:stretch>
        </p:blipFill>
        <p:spPr>
          <a:xfrm>
            <a:off x="11703285" y="6018208"/>
            <a:ext cx="7322159" cy="5877506"/>
          </a:xfrm>
          <a:prstGeom prst="rect">
            <a:avLst/>
          </a:prstGeom>
        </p:spPr>
      </p:pic>
      <p:sp>
        <p:nvSpPr>
          <p:cNvPr id="10" name="TextBox 9"/>
          <p:cNvSpPr txBox="1"/>
          <p:nvPr/>
        </p:nvSpPr>
        <p:spPr>
          <a:xfrm>
            <a:off x="14739164" y="12161876"/>
            <a:ext cx="2143140" cy="707886"/>
          </a:xfrm>
          <a:prstGeom prst="rect">
            <a:avLst/>
          </a:prstGeom>
          <a:noFill/>
        </p:spPr>
        <p:txBody>
          <a:bodyPr wrap="square" rtlCol="0">
            <a:spAutoFit/>
          </a:bodyPr>
          <a:lstStyle/>
          <a:p>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Z1-4</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1827095" y="2160556"/>
            <a:ext cx="19781791" cy="5143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23200" y="2374870"/>
            <a:ext cx="19288260" cy="5133713"/>
          </a:xfrm>
          <a:prstGeom prst="rect">
            <a:avLst/>
          </a:prstGeom>
        </p:spPr>
        <p:txBody>
          <a:bodyPr wrap="square">
            <a:spAutoFit/>
          </a:bodyPr>
          <a:lstStyle/>
          <a:p>
            <a:pPr>
              <a:lnSpc>
                <a:spcPct val="130000"/>
              </a:lnSpc>
            </a:pP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分布特点</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该流域降水北多南少。</a:t>
            </a:r>
          </a:p>
          <a:p>
            <a:pPr>
              <a:lnSpc>
                <a:spcPct val="130000"/>
              </a:lnSpc>
            </a:pP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成因</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地处大陆内部</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气候干旱。但北部山地为</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西风</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迎风坡</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山体高大</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能拦截水汽。</a:t>
            </a:r>
          </a:p>
          <a:p>
            <a:pPr>
              <a:lnSpc>
                <a:spcPct val="130000"/>
              </a:lnSpc>
            </a:pP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本题主要考查流域降水分布特点及成因分析。由图可知</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额尔齐斯河发源于中国新疆维吾尔自治区阿尔泰山南坡</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该地区位于北半球西风带</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由于准噶尔盆地西部存在缺口</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所以西风从大西洋带来的水汽可以进入。额尔齐斯河北部山地为西风的迎风坡</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受湿润气流影响相对强烈</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降水较多</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额尔齐斯河南部地区受湿润气流影响相对较弱</a:t>
            </a:r>
            <a:r>
              <a:rPr lang="en-US" altLang="zh-CN"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降水较少。</a:t>
            </a:r>
          </a:p>
          <a:p>
            <a:pPr>
              <a:lnSpc>
                <a:spcPct val="130000"/>
              </a:lnSpc>
            </a:pP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6" name="组合 5"/>
          <p:cNvGrpSpPr/>
          <p:nvPr/>
        </p:nvGrpSpPr>
        <p:grpSpPr>
          <a:xfrm>
            <a:off x="2074961" y="1920816"/>
            <a:ext cx="2677891" cy="707886"/>
            <a:chOff x="2074961" y="4276948"/>
            <a:chExt cx="2677891" cy="707886"/>
          </a:xfrm>
        </p:grpSpPr>
        <p:pic>
          <p:nvPicPr>
            <p:cNvPr id="7" name="Picture 2"/>
            <p:cNvPicPr>
              <a:picLocks noChangeAspect="1" noChangeArrowheads="1"/>
            </p:cNvPicPr>
            <p:nvPr/>
          </p:nvPicPr>
          <p:blipFill>
            <a:blip r:embed="rId2"/>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8" name="矩形 7"/>
            <p:cNvSpPr/>
            <p:nvPr/>
          </p:nvSpPr>
          <p:spPr>
            <a:xfrm>
              <a:off x="2264972" y="4276948"/>
              <a:ext cx="2339102" cy="707886"/>
            </a:xfrm>
            <a:prstGeom prst="rect">
              <a:avLst/>
            </a:prstGeom>
          </p:spPr>
          <p:txBody>
            <a:bodyPr wrap="none">
              <a:spAutoFit/>
            </a:bodyPr>
            <a:lstStyle/>
            <a:p>
              <a:r>
                <a:rPr lang="zh-CN" altLang="en-US" sz="4000" spc="200" smtClean="0">
                  <a:solidFill>
                    <a:schemeClr val="bg1"/>
                  </a:solidFill>
                  <a:latin typeface="微软雅黑" panose="020B0503020204020204" pitchFamily="34" charset="-122"/>
                  <a:ea typeface="微软雅黑" panose="020B0503020204020204" pitchFamily="34" charset="-122"/>
                </a:rPr>
                <a:t>知识整合</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1951762" y="3204766"/>
            <a:ext cx="19871438" cy="2753574"/>
          </a:xfrm>
          <a:prstGeom prst="rect">
            <a:avLst/>
          </a:prstGeom>
        </p:spPr>
        <p:txBody>
          <a:bodyPr wrap="square">
            <a:spAutoFit/>
          </a:bodyPr>
          <a:lstStyle/>
          <a:p>
            <a:pPr algn="just">
              <a:lnSpc>
                <a:spcPct val="15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气温</a:t>
            </a:r>
          </a:p>
          <a:p>
            <a:pPr algn="just">
              <a:lnSpc>
                <a:spcPct val="150000"/>
              </a:lnSpc>
              <a:spcAft>
                <a:spcPts val="0"/>
              </a:spcAft>
            </a:pP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）气温的水平分布</a:t>
            </a: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①世界气温的水平分布</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11" name="图z1-1.jpg" descr="id:2147522288;FounderCES"/>
          <p:cNvPicPr/>
          <p:nvPr/>
        </p:nvPicPr>
        <p:blipFill>
          <a:blip r:embed="rId3"/>
          <a:stretch>
            <a:fillRect/>
          </a:stretch>
        </p:blipFill>
        <p:spPr>
          <a:xfrm>
            <a:off x="7523926" y="4875200"/>
            <a:ext cx="10655898" cy="6429420"/>
          </a:xfrm>
          <a:prstGeom prst="rect">
            <a:avLst/>
          </a:prstGeom>
        </p:spPr>
      </p:pic>
      <p:sp>
        <p:nvSpPr>
          <p:cNvPr id="12" name="TextBox 11"/>
          <p:cNvSpPr txBox="1"/>
          <p:nvPr/>
        </p:nvSpPr>
        <p:spPr>
          <a:xfrm>
            <a:off x="11738768" y="11447496"/>
            <a:ext cx="2143140" cy="707886"/>
          </a:xfrm>
          <a:prstGeom prst="rect">
            <a:avLst/>
          </a:prstGeom>
          <a:noFill/>
        </p:spPr>
        <p:txBody>
          <a:bodyPr wrap="square" rtlCol="0">
            <a:spAutoFit/>
          </a:bodyPr>
          <a:lstStyle/>
          <a:p>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Z1-1</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7" name="表格 6"/>
          <p:cNvGraphicFramePr>
            <a:graphicFrameLocks noGrp="1"/>
          </p:cNvGraphicFramePr>
          <p:nvPr/>
        </p:nvGraphicFramePr>
        <p:xfrm>
          <a:off x="1594572" y="2374870"/>
          <a:ext cx="20931334" cy="7845552"/>
        </p:xfrm>
        <a:graphic>
          <a:graphicData uri="http://schemas.openxmlformats.org/drawingml/2006/table">
            <a:tbl>
              <a:tblPr>
                <a:tableStyleId>{16D9F66E-5EB9-4882-86FB-DCBF35E3C3E4}</a:tableStyleId>
              </a:tblPr>
              <a:tblGrid>
                <a:gridCol w="2137355"/>
                <a:gridCol w="6435205"/>
                <a:gridCol w="6000792"/>
                <a:gridCol w="6357982"/>
              </a:tblGrid>
              <a:tr h="139700">
                <a:tc>
                  <a:txBody>
                    <a:bodyPr/>
                    <a:lstStyle/>
                    <a:p>
                      <a:pPr algn="ctr">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等温线分布特点</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气温分布规律</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主要影响因素</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r h="279400">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全球</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等温线大致与纬线平行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　无论冬季还是夏季</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气温大体上都从低纬向两极递减</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　太阳辐射</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纬度位置</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r h="419100">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北半球</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较曲折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月份大陆上的等温线向南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低纬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凸出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海洋上则向北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高纬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凸出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月份正好相反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在同一纬度上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冬季大陆气温比海洋气温低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夏季大陆气温比海洋气温高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　海陆分布造成的海陆热力性质差异</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r h="139700">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南半球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较平直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　同一纬度气温差别较小</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　海陆分布</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海洋面积广阔</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地表性质比较均一</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r h="279400">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同纬度</a:t>
                      </a:r>
                    </a:p>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地带</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气温低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则等温线向低纬凸出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气温高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则等温线向高纬凸出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　高原、山地的气温较低</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平原的气温较高</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寒流经过处气温低</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暖流经过处气温高</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地形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地势高低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洋流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bl>
          </a:graphicData>
        </a:graphic>
      </p:graphicFrame>
      <p:sp>
        <p:nvSpPr>
          <p:cNvPr id="8" name="TextBox 7"/>
          <p:cNvSpPr txBox="1"/>
          <p:nvPr/>
        </p:nvSpPr>
        <p:spPr>
          <a:xfrm>
            <a:off x="1666010" y="10505461"/>
            <a:ext cx="21145648" cy="1754326"/>
          </a:xfrm>
          <a:prstGeom prst="rect">
            <a:avLst/>
          </a:prstGeom>
          <a:noFill/>
        </p:spPr>
        <p:txBody>
          <a:bodyPr wrap="square" rtlCol="0">
            <a:spAutoFit/>
          </a:bodyPr>
          <a:lstStyle/>
          <a:p>
            <a:pPr>
              <a:lnSpc>
                <a:spcPct val="15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世界最热的地方是</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20°N~30°N</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大陆上的沙漠地区</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撒哈拉沙漠是全球的炎热中心。</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西伯利亚成为北半球的寒冷中心。世界极端最低气温出现在南极大陆上。</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1946242"/>
            <a:ext cx="19871438" cy="8463855"/>
          </a:xfrm>
          <a:prstGeom prst="rect">
            <a:avLst/>
          </a:prstGeom>
        </p:spPr>
        <p:txBody>
          <a:bodyPr wrap="square">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②我国气温的水平分布</a:t>
            </a:r>
          </a:p>
          <a:p>
            <a:pPr algn="just">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青藏高原由于海拔高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成为我国夏季气温最低的地方。我国夏季气温最高的地方是新疆的吐鲁番。</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6" name="表格 5"/>
          <p:cNvGraphicFramePr>
            <a:graphicFrameLocks noGrp="1"/>
          </p:cNvGraphicFramePr>
          <p:nvPr/>
        </p:nvGraphicFramePr>
        <p:xfrm>
          <a:off x="2094639" y="3089250"/>
          <a:ext cx="19574012" cy="5000660"/>
        </p:xfrm>
        <a:graphic>
          <a:graphicData uri="http://schemas.openxmlformats.org/drawingml/2006/table">
            <a:tbl>
              <a:tblPr>
                <a:tableStyleId>{16D9F66E-5EB9-4882-86FB-DCBF35E3C3E4}</a:tableStyleId>
              </a:tblPr>
              <a:tblGrid>
                <a:gridCol w="1113766"/>
                <a:gridCol w="4315521"/>
                <a:gridCol w="4071967"/>
                <a:gridCol w="10072758"/>
              </a:tblGrid>
              <a:tr h="1143008">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季节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等温线分布特点</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气温分布规律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主要影响因素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r h="2428892">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冬季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等温线密集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0℃</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等温线大致沿秦岭—淮河一线延伸</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冬季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南北温差大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越往北气温越低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太阳辐射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纬度位置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即北方正午太阳高度小、白昼时间短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南方正好相反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冬季风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大气环流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即北方受冬季风影响大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r h="1428760">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夏季</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等温线稀疏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夏季普遍高温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南北温差不大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太阳辐射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北方虽然正午太阳高度比南方的小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但白昼时间长于南方的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bl>
          </a:graphicData>
        </a:graphic>
      </p:graphicFrame>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1874804"/>
            <a:ext cx="19871438" cy="6555641"/>
          </a:xfrm>
          <a:prstGeom prst="rect">
            <a:avLst/>
          </a:prstGeom>
        </p:spPr>
        <p:txBody>
          <a:bodyPr wrap="square">
            <a:spAutoFit/>
          </a:bodyPr>
          <a:lstStyle/>
          <a:p>
            <a:pPr algn="just">
              <a:lnSpc>
                <a:spcPct val="150000"/>
              </a:lnSpc>
              <a:spcAft>
                <a:spcPts val="0"/>
              </a:spcAft>
            </a:pP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）气温的时间变化</a:t>
            </a: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①气温的日变化和年变化</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气温的日变化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由于大气热量传递过程是太阳辐射→地面辐射→大气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因此一天中太阳辐射最强出现在地方时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地面温度最高出现在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时左右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气温最高出现在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时左右。最低气温出现在日出前后。</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气温的年变化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一年中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北半球气温大陆上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月最高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月最低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海洋上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月最高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月最低。南半球相反。</a:t>
            </a:r>
          </a:p>
        </p:txBody>
      </p:sp>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1874804"/>
            <a:ext cx="19871438" cy="6555641"/>
          </a:xfrm>
          <a:prstGeom prst="rect">
            <a:avLst/>
          </a:prstGeom>
        </p:spPr>
        <p:txBody>
          <a:bodyPr wrap="square">
            <a:spAutoFit/>
          </a:bodyPr>
          <a:lstStyle/>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②气温日较差和年较差的大小比较</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大陆与海洋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大陆上气温日较差和气温年较差比同纬度海洋上的大。原因是大陆热容量小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白天和夏季增温快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增温幅度大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夜晚和冬季降温快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降温幅度大。海洋相反。</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阴天与晴天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阴天气温日较差比晴天的小。白天多云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大气对太阳辐射的削弱作用强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气温较晴天的低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夜晚多云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大气逆辐射强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气温较晴朗夜晚的高。</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低纬与中纬、高纬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纬度高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气温年较差大。高纬地区冬季寒冷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中纬地区四季变化明显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低纬地区终年高温。气温年较差最小处在赤道洋面上。</a:t>
            </a:r>
            <a:endParaRPr lang="zh-CN" altLang="en-US"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1803366"/>
            <a:ext cx="19871438" cy="3293209"/>
          </a:xfrm>
          <a:prstGeom prst="rect">
            <a:avLst/>
          </a:prstGeom>
        </p:spPr>
        <p:txBody>
          <a:bodyPr wrap="square">
            <a:spAutoFit/>
          </a:bodyPr>
          <a:lstStyle/>
          <a:p>
            <a:pPr algn="just">
              <a:lnSpc>
                <a:spcPct val="130000"/>
              </a:lnSpc>
              <a:spcAft>
                <a:spcPts val="0"/>
              </a:spcAft>
            </a:pPr>
            <a:r>
              <a:rPr lang="en-US" altLang="zh-CN" sz="4000" b="1" kern="100" dirty="0" smtClean="0">
                <a:solidFill>
                  <a:srgbClr val="404040"/>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b="1" kern="100" dirty="0" smtClean="0">
                <a:solidFill>
                  <a:srgbClr val="404040"/>
                </a:solidFill>
                <a:latin typeface="微软雅黑" panose="020B0503020204020204" pitchFamily="34" charset="-122"/>
                <a:ea typeface="微软雅黑" panose="020B0503020204020204" pitchFamily="34" charset="-122"/>
                <a:cs typeface="Courier New" panose="02070309020205020404" pitchFamily="49" charset="0"/>
              </a:rPr>
              <a:t>降水</a:t>
            </a:r>
          </a:p>
          <a:p>
            <a:pPr algn="just">
              <a:lnSpc>
                <a:spcPct val="130000"/>
              </a:lnSpc>
              <a:spcAft>
                <a:spcPts val="0"/>
              </a:spcAft>
            </a:pP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）形式</a:t>
            </a: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从大气中降落的雨、雪、冰雹等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通称为降水。降雨是降水的主要形式。</a:t>
            </a:r>
          </a:p>
          <a:p>
            <a:pPr algn="just">
              <a:lnSpc>
                <a:spcPct val="130000"/>
              </a:lnSpc>
              <a:spcAft>
                <a:spcPts val="0"/>
              </a:spcAft>
            </a:pP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）降雨类型</a:t>
            </a:r>
          </a:p>
        </p:txBody>
      </p:sp>
      <p:graphicFrame>
        <p:nvGraphicFramePr>
          <p:cNvPr id="5" name="表格 4"/>
          <p:cNvGraphicFramePr>
            <a:graphicFrameLocks noGrp="1"/>
          </p:cNvGraphicFramePr>
          <p:nvPr/>
        </p:nvGraphicFramePr>
        <p:xfrm>
          <a:off x="2094638" y="5232390"/>
          <a:ext cx="19502574" cy="6715172"/>
        </p:xfrm>
        <a:graphic>
          <a:graphicData uri="http://schemas.openxmlformats.org/drawingml/2006/table">
            <a:tbl>
              <a:tblPr>
                <a:tableStyleId>{16D9F66E-5EB9-4882-86FB-DCBF35E3C3E4}</a:tableStyleId>
              </a:tblPr>
              <a:tblGrid>
                <a:gridCol w="3571900"/>
                <a:gridCol w="5357850"/>
                <a:gridCol w="4357718"/>
                <a:gridCol w="6215106"/>
              </a:tblGrid>
              <a:tr h="139700">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对流雨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地形雨</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锋面雨</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台风雨</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r h="419100">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湿润空气受热膨胀上升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变冷凝结而成的降水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湿润空气水平运动时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遇到山地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沿山坡爬升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温度下降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水汽凝结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在迎风坡产生降水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冷暖空气相遇时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相对较轻的暖空气被抬升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其中水汽遇冷凝结而产生的降水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暖湿气流围绕台风中心旋转上升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形成降水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r h="3149012">
                <a:tc>
                  <a:txBody>
                    <a:bodyPr/>
                    <a:lstStyle/>
                    <a:p>
                      <a:pPr algn="ctr">
                        <a:lnSpc>
                          <a:spcPct val="130000"/>
                        </a:lnSpc>
                        <a:spcAft>
                          <a:spcPts val="0"/>
                        </a:spcAft>
                      </a:pPr>
                      <a:endParaRPr lang="en-US"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gn="ctr">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gn="ctr">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gn="ctr">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bl>
          </a:graphicData>
        </a:graphic>
      </p:graphicFrame>
      <p:pic>
        <p:nvPicPr>
          <p:cNvPr id="10" name="9GH128B.EPS"/>
          <p:cNvPicPr/>
          <p:nvPr/>
        </p:nvPicPr>
        <p:blipFill>
          <a:blip r:embed="rId2" cstate="print">
            <a:clrChange>
              <a:clrFrom>
                <a:srgbClr val="FFFFFF"/>
              </a:clrFrom>
              <a:clrTo>
                <a:srgbClr val="FFFFFF">
                  <a:alpha val="0"/>
                </a:srgbClr>
              </a:clrTo>
            </a:clrChange>
          </a:blip>
          <a:stretch>
            <a:fillRect/>
          </a:stretch>
        </p:blipFill>
        <p:spPr>
          <a:xfrm>
            <a:off x="2308952" y="9375794"/>
            <a:ext cx="3046734" cy="2214578"/>
          </a:xfrm>
          <a:prstGeom prst="rect">
            <a:avLst/>
          </a:prstGeom>
        </p:spPr>
      </p:pic>
      <p:pic>
        <p:nvPicPr>
          <p:cNvPr id="11" name="9GH128C.EPS"/>
          <p:cNvPicPr/>
          <p:nvPr/>
        </p:nvPicPr>
        <p:blipFill>
          <a:blip r:embed="rId3" cstate="print">
            <a:clrChange>
              <a:clrFrom>
                <a:srgbClr val="FFFFFF"/>
              </a:clrFrom>
              <a:clrTo>
                <a:srgbClr val="FFFFFF">
                  <a:alpha val="0"/>
                </a:srgbClr>
              </a:clrTo>
            </a:clrChange>
          </a:blip>
          <a:stretch>
            <a:fillRect/>
          </a:stretch>
        </p:blipFill>
        <p:spPr>
          <a:xfrm>
            <a:off x="6309481" y="9131033"/>
            <a:ext cx="4071966" cy="2602215"/>
          </a:xfrm>
          <a:prstGeom prst="rect">
            <a:avLst/>
          </a:prstGeom>
        </p:spPr>
      </p:pic>
      <p:pic>
        <p:nvPicPr>
          <p:cNvPr id="12" name="9GH128D.EPS"/>
          <p:cNvPicPr/>
          <p:nvPr/>
        </p:nvPicPr>
        <p:blipFill>
          <a:blip r:embed="rId4" cstate="print">
            <a:clrChange>
              <a:clrFrom>
                <a:srgbClr val="FFFFFF"/>
              </a:clrFrom>
              <a:clrTo>
                <a:srgbClr val="FFFFFF">
                  <a:alpha val="0"/>
                </a:srgbClr>
              </a:clrTo>
            </a:clrChange>
          </a:blip>
          <a:stretch>
            <a:fillRect/>
          </a:stretch>
        </p:blipFill>
        <p:spPr>
          <a:xfrm>
            <a:off x="11310140" y="9161480"/>
            <a:ext cx="3888139" cy="2428892"/>
          </a:xfrm>
          <a:prstGeom prst="rect">
            <a:avLst/>
          </a:prstGeom>
        </p:spPr>
      </p:pic>
      <p:pic>
        <p:nvPicPr>
          <p:cNvPr id="13" name="9GH128E.EPS"/>
          <p:cNvPicPr/>
          <p:nvPr/>
        </p:nvPicPr>
        <p:blipFill>
          <a:blip r:embed="rId5" cstate="print">
            <a:clrChange>
              <a:clrFrom>
                <a:srgbClr val="FCFCFC"/>
              </a:clrFrom>
              <a:clrTo>
                <a:srgbClr val="FCFCFC">
                  <a:alpha val="0"/>
                </a:srgbClr>
              </a:clrTo>
            </a:clrChange>
          </a:blip>
          <a:stretch>
            <a:fillRect/>
          </a:stretch>
        </p:blipFill>
        <p:spPr>
          <a:xfrm>
            <a:off x="17141488" y="8947166"/>
            <a:ext cx="2241146" cy="2928958"/>
          </a:xfrm>
          <a:prstGeom prst="rect">
            <a:avLst/>
          </a:prstGeom>
        </p:spPr>
      </p:pic>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1517614"/>
            <a:ext cx="19871438" cy="11233845"/>
          </a:xfrm>
          <a:prstGeom prst="rect">
            <a:avLst/>
          </a:prstGeom>
        </p:spPr>
        <p:txBody>
          <a:bodyPr wrap="square">
            <a:spAutoFit/>
          </a:bodyPr>
          <a:lstStyle/>
          <a:p>
            <a:pPr algn="just">
              <a:lnSpc>
                <a:spcPct val="130000"/>
              </a:lnSpc>
              <a:spcAft>
                <a:spcPts val="0"/>
              </a:spcAft>
            </a:pP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( 3 )</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降水的空间分布</a:t>
            </a: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①世界降水分布</a:t>
            </a:r>
          </a:p>
          <a:p>
            <a:pPr algn="just">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赤道附近全年降水多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南北回归线附近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大陆东岸降水多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大陆西岸降水少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中纬度沿海地区降水多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内陆地区降水少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两极地区降水少。印度东北部的乞拉朋齐是世界年降水量最多的地方。</a:t>
            </a: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②我国降水分布</a:t>
            </a: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年降水量自东南沿海向西北内陆逐渐减少。年降水量最多的地方是台湾岛东北部的火烧寮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最少的地方是新疆吐鲁番盆地的托克逊。</a:t>
            </a:r>
          </a:p>
        </p:txBody>
      </p:sp>
      <p:pic>
        <p:nvPicPr>
          <p:cNvPr id="5" name="图z1-2.jpg" descr="id:2147522319;FounderCES"/>
          <p:cNvPicPr/>
          <p:nvPr/>
        </p:nvPicPr>
        <p:blipFill>
          <a:blip r:embed="rId2"/>
          <a:stretch>
            <a:fillRect/>
          </a:stretch>
        </p:blipFill>
        <p:spPr>
          <a:xfrm>
            <a:off x="9024123" y="1803366"/>
            <a:ext cx="7230021" cy="4857784"/>
          </a:xfrm>
          <a:prstGeom prst="rect">
            <a:avLst/>
          </a:prstGeom>
        </p:spPr>
      </p:pic>
      <p:sp>
        <p:nvSpPr>
          <p:cNvPr id="6" name="TextBox 5"/>
          <p:cNvSpPr txBox="1"/>
          <p:nvPr/>
        </p:nvSpPr>
        <p:spPr>
          <a:xfrm>
            <a:off x="11810206" y="6661150"/>
            <a:ext cx="2143140" cy="707886"/>
          </a:xfrm>
          <a:prstGeom prst="rect">
            <a:avLst/>
          </a:prstGeom>
          <a:noFill/>
        </p:spPr>
        <p:txBody>
          <a:bodyPr wrap="square" rtlCol="0">
            <a:spAutoFit/>
          </a:bodyPr>
          <a:lstStyle/>
          <a:p>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Z1-2</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5"/>
          <p:cNvGrpSpPr/>
          <p:nvPr/>
        </p:nvGrpSpPr>
        <p:grpSpPr>
          <a:xfrm>
            <a:off x="2074961" y="1920816"/>
            <a:ext cx="2677891" cy="707886"/>
            <a:chOff x="2074961" y="4276948"/>
            <a:chExt cx="2677891" cy="707886"/>
          </a:xfrm>
        </p:grpSpPr>
        <p:pic>
          <p:nvPicPr>
            <p:cNvPr id="7" name="Picture 2"/>
            <p:cNvPicPr>
              <a:picLocks noChangeAspect="1" noChangeArrowheads="1"/>
            </p:cNvPicPr>
            <p:nvPr/>
          </p:nvPicPr>
          <p:blipFill>
            <a:blip r:embed="rId2"/>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8" name="矩形 7"/>
            <p:cNvSpPr/>
            <p:nvPr/>
          </p:nvSpPr>
          <p:spPr>
            <a:xfrm>
              <a:off x="2264972" y="4276948"/>
              <a:ext cx="2339102" cy="707886"/>
            </a:xfrm>
            <a:prstGeom prst="rect">
              <a:avLst/>
            </a:prstGeom>
          </p:spPr>
          <p:txBody>
            <a:bodyPr wrap="none">
              <a:spAutoFit/>
            </a:bodyPr>
            <a:lstStyle/>
            <a:p>
              <a:r>
                <a:rPr lang="zh-CN" altLang="en-US" sz="4000" spc="200" smtClean="0">
                  <a:solidFill>
                    <a:schemeClr val="bg1"/>
                  </a:solidFill>
                  <a:latin typeface="微软雅黑" panose="020B0503020204020204" pitchFamily="34" charset="-122"/>
                  <a:ea typeface="微软雅黑" panose="020B0503020204020204" pitchFamily="34" charset="-122"/>
                </a:rPr>
                <a:t>题组巩固</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2094638" y="2874936"/>
            <a:ext cx="17645186" cy="1015663"/>
          </a:xfrm>
          <a:prstGeom prst="rect">
            <a:avLst/>
          </a:prstGeom>
        </p:spPr>
        <p:txBody>
          <a:bodyPr wrap="square">
            <a:spAutoFit/>
          </a:bodyPr>
          <a:lstStyle/>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示意西西里岛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月份等降水量线分布。据此完成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a:t>
            </a:r>
          </a:p>
        </p:txBody>
      </p:sp>
      <p:pic>
        <p:nvPicPr>
          <p:cNvPr id="12" name="9gh132.jpg" descr="id:2147522333;FounderCES"/>
          <p:cNvPicPr/>
          <p:nvPr/>
        </p:nvPicPr>
        <p:blipFill>
          <a:blip r:embed="rId3"/>
          <a:stretch>
            <a:fillRect/>
          </a:stretch>
        </p:blipFill>
        <p:spPr>
          <a:xfrm>
            <a:off x="6023728" y="4375134"/>
            <a:ext cx="11308932" cy="4857784"/>
          </a:xfrm>
          <a:prstGeom prst="rect">
            <a:avLst/>
          </a:prstGeom>
        </p:spPr>
      </p:pic>
      <p:sp>
        <p:nvSpPr>
          <p:cNvPr id="13" name="TextBox 12"/>
          <p:cNvSpPr txBox="1"/>
          <p:nvPr/>
        </p:nvSpPr>
        <p:spPr>
          <a:xfrm>
            <a:off x="9167000" y="9304356"/>
            <a:ext cx="2143140" cy="707886"/>
          </a:xfrm>
          <a:prstGeom prst="rect">
            <a:avLst/>
          </a:prstGeom>
          <a:noFill/>
        </p:spPr>
        <p:txBody>
          <a:bodyPr wrap="square" rtlCol="0">
            <a:spAutoFit/>
          </a:bodyPr>
          <a:lstStyle/>
          <a:p>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Z1-3</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744</Words>
  <Application>WPS 演示</Application>
  <PresentationFormat>自定义</PresentationFormat>
  <Paragraphs>108</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2019-02-14T09:57:25Z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