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15"/>
  </p:notesMasterIdLst>
  <p:handoutMasterIdLst>
    <p:handoutMasterId r:id="rId16"/>
  </p:handoutMasterIdLst>
  <p:sldIdLst>
    <p:sldId id="293" r:id="rId2"/>
    <p:sldId id="311" r:id="rId3"/>
    <p:sldId id="310" r:id="rId4"/>
    <p:sldId id="303" r:id="rId5"/>
    <p:sldId id="296" r:id="rId6"/>
    <p:sldId id="304" r:id="rId7"/>
    <p:sldId id="299" r:id="rId8"/>
    <p:sldId id="312" r:id="rId9"/>
    <p:sldId id="305" r:id="rId10"/>
    <p:sldId id="306" r:id="rId11"/>
    <p:sldId id="307" r:id="rId12"/>
    <p:sldId id="308" r:id="rId13"/>
    <p:sldId id="309" r:id="rId14"/>
  </p:sldIdLst>
  <p:sldSz cx="23763288" cy="13322300"/>
  <p:notesSz cx="6858000" cy="9144000"/>
  <p:defaultTextStyle>
    <a:defPPr>
      <a:defRPr lang="zh-CN"/>
    </a:defPPr>
    <a:lvl1pPr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059180" indent="-601980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117725" indent="-120332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178175" indent="-180657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237355" indent="-240855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A88A77"/>
    <a:srgbClr val="329B61"/>
    <a:srgbClr val="339B61"/>
    <a:srgbClr val="002E8A"/>
    <a:srgbClr val="004A60"/>
    <a:srgbClr val="006600"/>
    <a:srgbClr val="FF6600"/>
    <a:srgbClr val="7F2F2D"/>
    <a:srgbClr val="E5F4D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391" autoAdjust="0"/>
    <p:restoredTop sz="94039" autoAdjust="0"/>
  </p:normalViewPr>
  <p:slideViewPr>
    <p:cSldViewPr>
      <p:cViewPr>
        <p:scale>
          <a:sx n="33" d="100"/>
          <a:sy n="33" d="100"/>
        </p:scale>
        <p:origin x="-1308" y="-492"/>
      </p:cViewPr>
      <p:guideLst>
        <p:guide orient="horz" pos="4196"/>
        <p:guide pos="748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931F0-0F06-4D43-84F3-9562F0EEE9E7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85A7E-BC9E-4B02-A88E-93F2C7987C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55D1F0-0559-45E3-AA3F-653AFB4BCBF4}" type="datetimeFigureOut">
              <a:rPr lang="zh-CN" altLang="en-US"/>
              <a:pPr>
                <a:defRPr/>
              </a:pPr>
              <a:t>2019/2/14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1475" y="685800"/>
            <a:ext cx="611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E6B5E2-414F-4B9B-AAB9-9B87664B65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82247" y="4138549"/>
            <a:ext cx="20198795" cy="28556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64493" y="7549303"/>
            <a:ext cx="16634302" cy="3404588"/>
          </a:xfrm>
        </p:spPr>
        <p:txBody>
          <a:bodyPr/>
          <a:lstStyle>
            <a:lvl1pPr marL="0" indent="0" algn="ctr">
              <a:buNone/>
              <a:defRPr/>
            </a:lvl1pPr>
            <a:lvl2pPr marL="1059561" indent="0" algn="ctr">
              <a:buNone/>
              <a:defRPr/>
            </a:lvl2pPr>
            <a:lvl3pPr marL="2119122" indent="0" algn="ctr">
              <a:buNone/>
              <a:defRPr/>
            </a:lvl3pPr>
            <a:lvl4pPr marL="3178683" indent="0" algn="ctr">
              <a:buNone/>
              <a:defRPr/>
            </a:lvl4pPr>
            <a:lvl5pPr marL="4238244" indent="0" algn="ctr">
              <a:buNone/>
              <a:defRPr/>
            </a:lvl5pPr>
            <a:lvl6pPr marL="5297805" indent="0" algn="ctr">
              <a:buNone/>
              <a:defRPr/>
            </a:lvl6pPr>
            <a:lvl7pPr marL="6357366" indent="0" algn="ctr">
              <a:buNone/>
              <a:defRPr/>
            </a:lvl7pPr>
            <a:lvl8pPr marL="7416927" indent="0" algn="ctr">
              <a:buNone/>
              <a:defRPr/>
            </a:lvl8pPr>
            <a:lvl9pPr marL="847648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1A497-1159-4D5A-8CCD-96D3B20F24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D04237-E24F-4419-9EFC-624476626C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228384" y="533511"/>
            <a:ext cx="5346740" cy="1136712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88164" y="533511"/>
            <a:ext cx="15644165" cy="113671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6F5720-2FF8-4DC6-9429-8B3A489170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EC844B-355D-4E19-A82D-1E4C2024C7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136" y="8560812"/>
            <a:ext cx="20198795" cy="2645957"/>
          </a:xfrm>
        </p:spPr>
        <p:txBody>
          <a:bodyPr anchor="t"/>
          <a:lstStyle>
            <a:lvl1pPr algn="l">
              <a:defRPr sz="9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77136" y="5646560"/>
            <a:ext cx="20198795" cy="2914252"/>
          </a:xfrm>
        </p:spPr>
        <p:txBody>
          <a:bodyPr anchor="b"/>
          <a:lstStyle>
            <a:lvl1pPr marL="0" indent="0">
              <a:buNone/>
              <a:defRPr sz="4600"/>
            </a:lvl1pPr>
            <a:lvl2pPr marL="1059561" indent="0">
              <a:buNone/>
              <a:defRPr sz="4200"/>
            </a:lvl2pPr>
            <a:lvl3pPr marL="2119122" indent="0">
              <a:buNone/>
              <a:defRPr sz="3700"/>
            </a:lvl3pPr>
            <a:lvl4pPr marL="3178683" indent="0">
              <a:buNone/>
              <a:defRPr sz="3200"/>
            </a:lvl4pPr>
            <a:lvl5pPr marL="4238244" indent="0">
              <a:buNone/>
              <a:defRPr sz="3200"/>
            </a:lvl5pPr>
            <a:lvl6pPr marL="5297805" indent="0">
              <a:buNone/>
              <a:defRPr sz="3200"/>
            </a:lvl6pPr>
            <a:lvl7pPr marL="6357366" indent="0">
              <a:buNone/>
              <a:defRPr sz="3200"/>
            </a:lvl7pPr>
            <a:lvl8pPr marL="7416927" indent="0">
              <a:buNone/>
              <a:defRPr sz="3200"/>
            </a:lvl8pPr>
            <a:lvl9pPr marL="8476488" indent="0">
              <a:buNone/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43CC2-8D6D-48DD-A350-B6A455CB99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8165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079672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524333-9F9F-4572-8E05-DDAE29A0FE3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8164" y="2982099"/>
            <a:ext cx="10499579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8164" y="4224896"/>
            <a:ext cx="10499579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071422" y="2982099"/>
            <a:ext cx="10503703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071422" y="4224896"/>
            <a:ext cx="10503703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EBFEF8-5D78-43E0-A537-45BB6115A5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3D26CA-C629-4C7D-902D-A4EAB2B857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938D64-E01A-4673-B233-31A847FCFBC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8166" y="530425"/>
            <a:ext cx="7817958" cy="225739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90786" y="530426"/>
            <a:ext cx="13284338" cy="11370214"/>
          </a:xfrm>
        </p:spPr>
        <p:txBody>
          <a:bodyPr/>
          <a:lstStyle>
            <a:lvl1pPr>
              <a:defRPr sz="7400"/>
            </a:lvl1pPr>
            <a:lvl2pPr>
              <a:defRPr sz="6500"/>
            </a:lvl2pPr>
            <a:lvl3pPr>
              <a:defRPr sz="56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88166" y="2787816"/>
            <a:ext cx="7817958" cy="9112824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B560DA-894F-44B2-94C5-7878C7D094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7771" y="9325610"/>
            <a:ext cx="14257973" cy="1100941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657771" y="1190372"/>
            <a:ext cx="14257973" cy="7993380"/>
          </a:xfrm>
        </p:spPr>
        <p:txBody>
          <a:bodyPr/>
          <a:lstStyle>
            <a:lvl1pPr marL="0" indent="0">
              <a:buNone/>
              <a:defRPr sz="7400"/>
            </a:lvl1pPr>
            <a:lvl2pPr marL="1059561" indent="0">
              <a:buNone/>
              <a:defRPr sz="6500"/>
            </a:lvl2pPr>
            <a:lvl3pPr marL="2119122" indent="0">
              <a:buNone/>
              <a:defRPr sz="5600"/>
            </a:lvl3pPr>
            <a:lvl4pPr marL="3178683" indent="0">
              <a:buNone/>
              <a:defRPr sz="4600"/>
            </a:lvl4pPr>
            <a:lvl5pPr marL="4238244" indent="0">
              <a:buNone/>
              <a:defRPr sz="4600"/>
            </a:lvl5pPr>
            <a:lvl6pPr marL="5297805" indent="0">
              <a:buNone/>
              <a:defRPr sz="4600"/>
            </a:lvl6pPr>
            <a:lvl7pPr marL="6357366" indent="0">
              <a:buNone/>
              <a:defRPr sz="4600"/>
            </a:lvl7pPr>
            <a:lvl8pPr marL="7416927" indent="0">
              <a:buNone/>
              <a:defRPr sz="4600"/>
            </a:lvl8pPr>
            <a:lvl9pPr marL="8476488" indent="0">
              <a:buNone/>
              <a:defRPr sz="4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57771" y="10426551"/>
            <a:ext cx="14257973" cy="1563519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9C9169-F77B-4AE5-88B9-194D73C4DA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8165" y="533510"/>
            <a:ext cx="21386959" cy="222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8165" y="3108538"/>
            <a:ext cx="21386959" cy="879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88165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19124" y="12131928"/>
            <a:ext cx="7525041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ctr"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030357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r">
              <a:defRPr sz="3200" smtClean="0"/>
            </a:lvl1pPr>
          </a:lstStyle>
          <a:p>
            <a:pPr>
              <a:defRPr/>
            </a:pPr>
            <a:fld id="{EAE85B9F-A52D-4884-8258-487E530F50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5pPr>
      <a:lvl6pPr marL="1059561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6pPr>
      <a:lvl7pPr marL="2119122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7pPr>
      <a:lvl8pPr marL="3178683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8pPr>
      <a:lvl9pPr marL="4238244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794671" indent="-794671" algn="l" rtl="0" eaLnBrk="1" fontAlgn="base" hangingPunct="1">
        <a:spcBef>
          <a:spcPct val="20000"/>
        </a:spcBef>
        <a:spcAft>
          <a:spcPct val="0"/>
        </a:spcAft>
        <a:buChar char="•"/>
        <a:defRPr sz="7400">
          <a:solidFill>
            <a:schemeClr val="tx1"/>
          </a:solidFill>
          <a:latin typeface="+mn-lt"/>
          <a:ea typeface="+mn-ea"/>
          <a:cs typeface="+mn-cs"/>
        </a:defRPr>
      </a:lvl1pPr>
      <a:lvl2pPr marL="1721787" indent="-662226" algn="l" rtl="0" eaLnBrk="1" fontAlgn="base" hangingPunct="1">
        <a:spcBef>
          <a:spcPct val="20000"/>
        </a:spcBef>
        <a:spcAft>
          <a:spcPct val="0"/>
        </a:spcAft>
        <a:buChar char="–"/>
        <a:defRPr sz="6500">
          <a:solidFill>
            <a:schemeClr val="tx1"/>
          </a:solidFill>
          <a:latin typeface="+mn-lt"/>
          <a:ea typeface="+mn-ea"/>
        </a:defRPr>
      </a:lvl2pPr>
      <a:lvl3pPr marL="2648903" indent="-529781" algn="l" rtl="0" eaLnBrk="1" fontAlgn="base" hangingPunct="1">
        <a:spcBef>
          <a:spcPct val="20000"/>
        </a:spcBef>
        <a:spcAft>
          <a:spcPct val="0"/>
        </a:spcAft>
        <a:buChar char="•"/>
        <a:defRPr sz="5600">
          <a:solidFill>
            <a:schemeClr val="tx1"/>
          </a:solidFill>
          <a:latin typeface="+mn-lt"/>
          <a:ea typeface="+mn-ea"/>
        </a:defRPr>
      </a:lvl3pPr>
      <a:lvl4pPr marL="3708464" indent="-529781" algn="l" rtl="0" eaLnBrk="1" fontAlgn="base" hangingPunct="1">
        <a:spcBef>
          <a:spcPct val="20000"/>
        </a:spcBef>
        <a:spcAft>
          <a:spcPct val="0"/>
        </a:spcAft>
        <a:buChar char="–"/>
        <a:defRPr sz="4600">
          <a:solidFill>
            <a:schemeClr val="tx1"/>
          </a:solidFill>
          <a:latin typeface="+mn-lt"/>
          <a:ea typeface="+mn-ea"/>
        </a:defRPr>
      </a:lvl4pPr>
      <a:lvl5pPr marL="4768025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5pPr>
      <a:lvl6pPr marL="5827586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6pPr>
      <a:lvl7pPr marL="6887147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7pPr>
      <a:lvl8pPr marL="7946708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8pPr>
      <a:lvl9pPr marL="9006269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59561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2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178683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238244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297805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6pPr>
      <a:lvl7pPr marL="6357366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7pPr>
      <a:lvl8pPr marL="7416927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8pPr>
      <a:lvl9pPr marL="8476488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881116" y="4238094"/>
            <a:ext cx="13289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小专题</a:t>
            </a:r>
            <a:r>
              <a:rPr lang="en-US" altLang="zh-CN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000" b="1" dirty="0">
              <a:solidFill>
                <a:srgbClr val="A88A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1116" y="5173950"/>
            <a:ext cx="13145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城市区位因素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2660622"/>
            <a:ext cx="12358774" cy="367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4</a:t>
            </a:r>
            <a:r>
              <a:rPr lang="zh-CN" altLang="en-US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．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东京城形成的最有利条件是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文化底蕴深厚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商业繁荣发达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人口高度集聚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水陆交通便利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533376" y="2700710"/>
            <a:ext cx="8357380" cy="33843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897868" y="2844726"/>
            <a:ext cx="7770212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本题主要考查城市聚落形成的条件。水陆交通便利这个有利的区位条件使得东京城人口高度集聚、商业繁荣发达、文化底蕴深厚。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2264166"/>
            <a:ext cx="11787270" cy="367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5</a:t>
            </a:r>
            <a:r>
              <a:rPr lang="zh-CN" altLang="en-US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．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东京的城市功能主要以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行政功能为主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军事功能为主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文化功能为主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经济功能为主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7192" y="2089118"/>
            <a:ext cx="10013564" cy="27718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25660" y="2367776"/>
            <a:ext cx="9714428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本题主要考查城市的功能。东京当时为北宋都城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为政治中心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所以它的主要功能是行政功能。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19859764" cy="10248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6</a:t>
            </a:r>
            <a:r>
              <a:rPr lang="zh-CN" altLang="en-US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．</a:t>
            </a:r>
            <a:r>
              <a:rPr lang="zh-CN" altLang="en-US" sz="40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[2015·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福建卷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]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Z3-3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示意关中地区和楚河地区。阅读图文材料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完成下列问题。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材料一　发源于关中地区的戏剧“秦腔”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历史源远流长。古丝绸之路上的楚河中游地区有一块“秦腔飞地”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乙城附近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当地有数万人是关中地区居民的后裔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至今仍保留着原有的民间文化和风俗习惯。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材料二　吉尔吉斯斯坦多山地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林木等资源丰富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;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农业以畜牧业和小麦、棉花等种植业为主。在楚河中游地区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中吉两国合资建设的造纸厂规模与产量居中亚地区前茅。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Z3­3</a:t>
            </a:r>
          </a:p>
        </p:txBody>
      </p:sp>
      <p:pic>
        <p:nvPicPr>
          <p:cNvPr id="6" name="5fjdl9.jpg" descr="id:2147525810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93212" y="7525246"/>
            <a:ext cx="7200800" cy="3672408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6588" y="4068862"/>
            <a:ext cx="19583976" cy="45365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92612" y="4500910"/>
            <a:ext cx="19145384" cy="3623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地处河谷平原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地势平坦开阔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气候较温和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河流较多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水源充足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周边地区农业基础较好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农产品丰富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交通便利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是当地的经济、文化、政治中心。</a:t>
            </a: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本题主要考查城市区位因素。城市区位优势可以从气候、地形、河流、交通、农业生产等方面进行分析。甲、乙两城市地处河谷平原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地势平坦开阔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气候较温和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河流较多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水源充足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周边地区农业基础较好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农产品丰富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交通便利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故两城市成为当地的经济、文化、政治中心。</a:t>
            </a:r>
          </a:p>
        </p:txBody>
      </p:sp>
      <p:sp>
        <p:nvSpPr>
          <p:cNvPr id="8" name="矩形 7"/>
          <p:cNvSpPr/>
          <p:nvPr/>
        </p:nvSpPr>
        <p:spPr>
          <a:xfrm>
            <a:off x="2592612" y="2988742"/>
            <a:ext cx="19362930" cy="90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简述甲、乙城市共同的区位优势。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731928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知识整合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517746"/>
            <a:ext cx="1987143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</a:t>
            </a:r>
            <a:r>
              <a:rPr lang="zh-CN" altLang="en-US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．自然因素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520604" y="3924846"/>
          <a:ext cx="19586176" cy="6624736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088232"/>
                <a:gridCol w="9265388"/>
                <a:gridCol w="8232556"/>
              </a:tblGrid>
              <a:tr h="8280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区位因素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优势条件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举例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14046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地形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平原地区地势平坦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土壤肥沃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便于农耕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有利于交通联系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节省建设投资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;②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热带地区的高原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气候凉爽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;③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山区的河谷和较开阔的低地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水源充足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地势相对平坦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农业发展条件好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世界三大城市密集区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大约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60°N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以南的欧洲地区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东亚的日本、朝鲜半岛以及中国东部沿海和平原地区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美国的东北部地区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;②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巴西高原的城市分布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;③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中国汾河谷地、渭河平原的城市分布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65618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适度的降水和适中的气温适宜人类生存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世界上的大城市多位于中低纬度的沿海地区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448596" y="3564806"/>
          <a:ext cx="19658183" cy="742836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656184"/>
                <a:gridCol w="3168352"/>
                <a:gridCol w="8712968"/>
                <a:gridCol w="6120679"/>
              </a:tblGrid>
              <a:tr h="139700"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区位因素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优势条件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举例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79400">
                <a:tc rowSpan="4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河流</a:t>
                      </a:r>
                      <a:r>
                        <a:rPr lang="en-US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沿河设城</a:t>
                      </a:r>
                      <a:r>
                        <a:rPr lang="en-US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河运的起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点或终点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河流上游水道太窄或有瀑布、急流等水运障碍的地方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货物在此转运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江西省赣州市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79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河流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汇合处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具有三个方向的水运优势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有大量人流、物流在此集散、中转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宜宾、重庆、武汉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397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河口处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上可与河流相通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下可转向海洋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河海联运便利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上海、广州、加尔各答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191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过河点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位置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水陆交通便利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人流、物流集中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伦敦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39700"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自然资源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自然资源丰富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矿产开发便利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促进矿业城市发展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英国伯明翰、美国匹兹堡、中国鞍山等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15739296" y="2628702"/>
            <a:ext cx="6286544" cy="814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（续表）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37514" y="1803366"/>
            <a:ext cx="6286544" cy="814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en-US" sz="40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社会经济因素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520604" y="2988742"/>
          <a:ext cx="17785976" cy="4783448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397179"/>
                <a:gridCol w="7107877"/>
                <a:gridCol w="8280920"/>
              </a:tblGrid>
              <a:tr h="98879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区位因素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优势条件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举例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27679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交通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向交通便捷的位置集中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沿海、沿江、沿铁路干线、沿高速公路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我国古代的邯郸、扬州、济宁等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现代的郑州、石家庄、株洲等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51786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政治、军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事、宗教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地区的政治中心、军事中心、宗教中心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古希腊的雅典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中国的西安、拉萨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沙特阿拉伯的麦加、麦地那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题组巩固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660622"/>
            <a:ext cx="20216954" cy="960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开普敦是南非的主要港口和第二大城市。其建于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1652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年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曾经是欧洲殖民者向亚洲扩张时期重要的供应站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后迅速发展成为南非第二大城市。开普敦现有多条铁路、公路通往内陆地区及其他国家。图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Z3-1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示意开普敦城区及交通分布。读图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完成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1~3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题。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Z3­1</a:t>
            </a:r>
          </a:p>
        </p:txBody>
      </p:sp>
      <p:pic>
        <p:nvPicPr>
          <p:cNvPr id="10" name="9gh329.jpg" descr="id:2147525796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17148" y="5581030"/>
            <a:ext cx="10081120" cy="576064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2660622"/>
            <a:ext cx="10649962" cy="367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</a:t>
            </a:r>
            <a:r>
              <a:rPr lang="zh-CN" altLang="en-US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．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开普敦早期城市兴起的有利区位条件是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地理位置优越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气候温和湿润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商业贸易发达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矿产资源丰富</a:t>
            </a:r>
          </a:p>
        </p:txBody>
      </p:sp>
      <p:sp>
        <p:nvSpPr>
          <p:cNvPr id="10" name="矩形 9"/>
          <p:cNvSpPr/>
          <p:nvPr/>
        </p:nvSpPr>
        <p:spPr>
          <a:xfrm>
            <a:off x="13389360" y="2628702"/>
            <a:ext cx="8357380" cy="6120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537828" y="2749307"/>
            <a:ext cx="8202260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根据文字材料可知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历史上欧洲殖民者为了扩张其在亚洲地区的势力范围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纷纷向亚洲开辟航线。由于欧洲距亚洲较远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开普敦地处非洲南端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是早期欧洲殖民者前往亚洲的海上必经之地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是欧洲殖民扩张重要的物资供应站。因此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优越的地理位置是开普敦早期城市迅速兴起的主要区位条件。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2276940"/>
            <a:ext cx="11787270" cy="4600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</a:t>
            </a:r>
            <a:r>
              <a:rPr lang="zh-CN" altLang="en-US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．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从城市功能区的角度分析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开普半岛最适宜发展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城市核心功能区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城市航空港功能区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城市高级住宅区	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城市生态功能区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81974" y="2089118"/>
            <a:ext cx="7441226" cy="55081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24850" y="2367776"/>
            <a:ext cx="7215238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读图可知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开普半岛是开普敦地区的重要组成部分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且远离开普敦城区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半岛东西窄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南北狭长。受地理位置和气候影响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开普半岛生态环境脆弱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南非政府已将半岛地区划分为多个自然保护区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因此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开普半岛最适宜发展城市生态功能区。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2196654"/>
            <a:ext cx="1178727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</a:t>
            </a:r>
            <a:r>
              <a:rPr lang="zh-CN" altLang="en-US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．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图中所示铁路线对开普敦的影响主要是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促进了内陆城市的发展	</a:t>
            </a: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带动了沿线经济的增长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扩大了港口的服务范围	</a:t>
            </a: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提高了城市的服务等级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81974" y="2089118"/>
            <a:ext cx="7441226" cy="70923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45940" y="2367776"/>
            <a:ext cx="7194148" cy="657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zh-CN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开普敦是南非重要的港口和城市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从开普敦辐射出的多条铁路线、公路线对开普敦港口和城市、沿线城市、沿线经济、内陆地区等都产生了一定的影响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尤其对开普敦港口和城市的影响更为显著。铁路线不仅扩大了开普敦港口的服务范围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而且大大改善了开普敦城市对外交通的通达度。</a:t>
            </a:r>
            <a:endParaRPr lang="zh-CN" altLang="en-US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2660622"/>
            <a:ext cx="20216954" cy="8570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[2015·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江苏卷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]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Z3-2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为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《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清明上河图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》(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局部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反映了北宋都城东京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今河南开封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繁华的城市风貌。 读图回答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4~5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题。</a:t>
            </a: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Z3­2</a:t>
            </a:r>
          </a:p>
        </p:txBody>
      </p:sp>
      <p:pic>
        <p:nvPicPr>
          <p:cNvPr id="6" name="5jsdl1.jpg" descr="id:2147525803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9076" y="4860950"/>
            <a:ext cx="10225136" cy="5256584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2">
  <a:themeElements>
    <a:clrScheme name="默认设计模板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主题12</Template>
  <TotalTime>0</TotalTime>
  <Words>492</Words>
  <Application>WPS 演示</Application>
  <PresentationFormat>自定义</PresentationFormat>
  <Paragraphs>99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主题12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2016-01-31T01:38:00Z</dcterms:created>
  <dcterms:modified xsi:type="dcterms:W3CDTF">2019-02-14T09:56:57Z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