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38" r:id="rId1"/>
  </p:sldMasterIdLst>
  <p:notesMasterIdLst>
    <p:notesMasterId r:id="rId12"/>
  </p:notesMasterIdLst>
  <p:handoutMasterIdLst>
    <p:handoutMasterId r:id="rId13"/>
  </p:handoutMasterIdLst>
  <p:sldIdLst>
    <p:sldId id="293" r:id="rId2"/>
    <p:sldId id="277" r:id="rId3"/>
    <p:sldId id="300" r:id="rId4"/>
    <p:sldId id="301" r:id="rId5"/>
    <p:sldId id="302" r:id="rId6"/>
    <p:sldId id="295" r:id="rId7"/>
    <p:sldId id="303" r:id="rId8"/>
    <p:sldId id="296" r:id="rId9"/>
    <p:sldId id="304" r:id="rId10"/>
    <p:sldId id="306" r:id="rId11"/>
  </p:sldIdLst>
  <p:sldSz cx="23763288" cy="13322300"/>
  <p:notesSz cx="6858000" cy="9144000"/>
  <p:defaultTextStyle>
    <a:defPPr>
      <a:defRPr lang="zh-CN"/>
    </a:defPPr>
    <a:lvl1pPr algn="l" defTabSz="2116262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8449" indent="-601563" algn="l" defTabSz="2116262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6262" indent="-1202493" algn="l" defTabSz="2116262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5978" indent="-1805328" algn="l" defTabSz="2116262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4425" indent="-2406893" algn="l" defTabSz="2116262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4420" algn="l" defTabSz="913767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1301" algn="l" defTabSz="913767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198189" algn="l" defTabSz="913767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5071" algn="l" defTabSz="913767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A88A77"/>
    <a:srgbClr val="329B61"/>
    <a:srgbClr val="339B61"/>
    <a:srgbClr val="404040"/>
    <a:srgbClr val="002E8A"/>
    <a:srgbClr val="004A60"/>
    <a:srgbClr val="006600"/>
    <a:srgbClr val="FF6600"/>
    <a:srgbClr val="7F2F2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>
        <p:scale>
          <a:sx n="33" d="100"/>
          <a:sy n="33" d="100"/>
        </p:scale>
        <p:origin x="-1092" y="-504"/>
      </p:cViewPr>
      <p:guideLst>
        <p:guide orient="horz" pos="4196"/>
        <p:guide pos="748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pPr>
                <a:defRPr/>
              </a:pPr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8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65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3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420" algn="l" defTabSz="91376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301" algn="l" defTabSz="91376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189" algn="l" defTabSz="91376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071" algn="l" defTabSz="91376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2247" y="4138549"/>
            <a:ext cx="20198795" cy="28556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64493" y="7549303"/>
            <a:ext cx="16634302" cy="3404588"/>
          </a:xfrm>
        </p:spPr>
        <p:txBody>
          <a:bodyPr/>
          <a:lstStyle>
            <a:lvl1pPr marL="0" indent="0" algn="ctr">
              <a:buNone/>
              <a:defRPr/>
            </a:lvl1pPr>
            <a:lvl2pPr marL="1059561" indent="0" algn="ctr">
              <a:buNone/>
              <a:defRPr/>
            </a:lvl2pPr>
            <a:lvl3pPr marL="2119122" indent="0" algn="ctr">
              <a:buNone/>
              <a:defRPr/>
            </a:lvl3pPr>
            <a:lvl4pPr marL="3178683" indent="0" algn="ctr">
              <a:buNone/>
              <a:defRPr/>
            </a:lvl4pPr>
            <a:lvl5pPr marL="4238244" indent="0" algn="ctr">
              <a:buNone/>
              <a:defRPr/>
            </a:lvl5pPr>
            <a:lvl6pPr marL="5297805" indent="0" algn="ctr">
              <a:buNone/>
              <a:defRPr/>
            </a:lvl6pPr>
            <a:lvl7pPr marL="6357366" indent="0" algn="ctr">
              <a:buNone/>
              <a:defRPr/>
            </a:lvl7pPr>
            <a:lvl8pPr marL="7416927" indent="0" algn="ctr">
              <a:buNone/>
              <a:defRPr/>
            </a:lvl8pPr>
            <a:lvl9pPr marL="847648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1A497-1159-4D5A-8CCD-96D3B20F24B7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D04237-E24F-4419-9EFC-624476626CE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228384" y="533511"/>
            <a:ext cx="5346740" cy="113671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8164" y="533511"/>
            <a:ext cx="15644165" cy="113671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6F5720-2FF8-4DC6-9429-8B3A489170C3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EC844B-355D-4E19-A82D-1E4C2024C7E1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136" y="8560812"/>
            <a:ext cx="20198795" cy="2645957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7136" y="5646560"/>
            <a:ext cx="20198795" cy="2914252"/>
          </a:xfrm>
        </p:spPr>
        <p:txBody>
          <a:bodyPr anchor="b"/>
          <a:lstStyle>
            <a:lvl1pPr marL="0" indent="0">
              <a:buNone/>
              <a:defRPr sz="4600"/>
            </a:lvl1pPr>
            <a:lvl2pPr marL="1059561" indent="0">
              <a:buNone/>
              <a:defRPr sz="4200"/>
            </a:lvl2pPr>
            <a:lvl3pPr marL="2119122" indent="0">
              <a:buNone/>
              <a:defRPr sz="3700"/>
            </a:lvl3pPr>
            <a:lvl4pPr marL="3178683" indent="0">
              <a:buNone/>
              <a:defRPr sz="3200"/>
            </a:lvl4pPr>
            <a:lvl5pPr marL="4238244" indent="0">
              <a:buNone/>
              <a:defRPr sz="3200"/>
            </a:lvl5pPr>
            <a:lvl6pPr marL="5297805" indent="0">
              <a:buNone/>
              <a:defRPr sz="3200"/>
            </a:lvl6pPr>
            <a:lvl7pPr marL="6357366" indent="0">
              <a:buNone/>
              <a:defRPr sz="3200"/>
            </a:lvl7pPr>
            <a:lvl8pPr marL="7416927" indent="0">
              <a:buNone/>
              <a:defRPr sz="3200"/>
            </a:lvl8pPr>
            <a:lvl9pPr marL="8476488" indent="0">
              <a:buNone/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43CC2-8D6D-48DD-A350-B6A455CB99A2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8165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079672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524333-9F9F-4572-8E05-DDAE29A0FE3D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164" y="2982099"/>
            <a:ext cx="10499579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8164" y="4224896"/>
            <a:ext cx="10499579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071422" y="2982099"/>
            <a:ext cx="10503703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071422" y="4224896"/>
            <a:ext cx="10503703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EBFEF8-5D78-43E0-A537-45BB6115A53F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3D26CA-C629-4C7D-902D-A4EAB2B8577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938D64-E01A-4673-B233-31A847FCFBC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8166" y="530425"/>
            <a:ext cx="7817958" cy="225739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786" y="530426"/>
            <a:ext cx="13284338" cy="11370214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8166" y="2787816"/>
            <a:ext cx="7817958" cy="9112824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560DA-894F-44B2-94C5-7878C7D09489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7771" y="9325610"/>
            <a:ext cx="14257973" cy="1100941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657771" y="1190372"/>
            <a:ext cx="14257973" cy="7993380"/>
          </a:xfrm>
        </p:spPr>
        <p:txBody>
          <a:bodyPr/>
          <a:lstStyle>
            <a:lvl1pPr marL="0" indent="0">
              <a:buNone/>
              <a:defRPr sz="7400"/>
            </a:lvl1pPr>
            <a:lvl2pPr marL="1059561" indent="0">
              <a:buNone/>
              <a:defRPr sz="6500"/>
            </a:lvl2pPr>
            <a:lvl3pPr marL="2119122" indent="0">
              <a:buNone/>
              <a:defRPr sz="5600"/>
            </a:lvl3pPr>
            <a:lvl4pPr marL="3178683" indent="0">
              <a:buNone/>
              <a:defRPr sz="4600"/>
            </a:lvl4pPr>
            <a:lvl5pPr marL="4238244" indent="0">
              <a:buNone/>
              <a:defRPr sz="4600"/>
            </a:lvl5pPr>
            <a:lvl6pPr marL="5297805" indent="0">
              <a:buNone/>
              <a:defRPr sz="4600"/>
            </a:lvl6pPr>
            <a:lvl7pPr marL="6357366" indent="0">
              <a:buNone/>
              <a:defRPr sz="4600"/>
            </a:lvl7pPr>
            <a:lvl8pPr marL="7416927" indent="0">
              <a:buNone/>
              <a:defRPr sz="4600"/>
            </a:lvl8pPr>
            <a:lvl9pPr marL="8476488" indent="0">
              <a:buNone/>
              <a:defRPr sz="4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57771" y="10426551"/>
            <a:ext cx="14257973" cy="1563519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9C9169-F77B-4AE5-88B9-194D73C4DA53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8165" y="533510"/>
            <a:ext cx="21386959" cy="22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8165" y="3108538"/>
            <a:ext cx="21386959" cy="87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88165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9124" y="12131928"/>
            <a:ext cx="7525041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ctr"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030357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r">
              <a:defRPr sz="3200" smtClean="0"/>
            </a:lvl1pPr>
          </a:lstStyle>
          <a:p>
            <a:pPr>
              <a:defRPr/>
            </a:pPr>
            <a:fld id="{EAE85B9F-A52D-4884-8258-487E530F50B3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TextBox 6"/>
          <p:cNvSpPr txBox="1"/>
          <p:nvPr userDrawn="1"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2"/>
            <a:ext cx="8143931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2" y="7589850"/>
            <a:ext cx="13249473" cy="94635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  <p:sldLayoutId id="2147483756" r:id="rId18"/>
    <p:sldLayoutId id="2147483757" r:id="rId19"/>
    <p:sldLayoutId id="2147483758" r:id="rId20"/>
    <p:sldLayoutId id="2147483759" r:id="rId2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5pPr>
      <a:lvl6pPr marL="1059561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6pPr>
      <a:lvl7pPr marL="2119122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7pPr>
      <a:lvl8pPr marL="3178683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8pPr>
      <a:lvl9pPr marL="4238244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794671" indent="-794671" algn="l" rtl="0" eaLnBrk="1" fontAlgn="base" hangingPunct="1">
        <a:spcBef>
          <a:spcPct val="20000"/>
        </a:spcBef>
        <a:spcAft>
          <a:spcPct val="0"/>
        </a:spcAft>
        <a:buChar char="•"/>
        <a:defRPr sz="7400">
          <a:solidFill>
            <a:schemeClr val="tx1"/>
          </a:solidFill>
          <a:latin typeface="+mn-lt"/>
          <a:ea typeface="+mn-ea"/>
          <a:cs typeface="+mn-cs"/>
        </a:defRPr>
      </a:lvl1pPr>
      <a:lvl2pPr marL="1721787" indent="-662226" algn="l" rtl="0" eaLnBrk="1" fontAlgn="base" hangingPunct="1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  <a:ea typeface="+mn-ea"/>
        </a:defRPr>
      </a:lvl2pPr>
      <a:lvl3pPr marL="2648903" indent="-529781" algn="l" rtl="0" eaLnBrk="1" fontAlgn="base" hangingPunct="1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</a:defRPr>
      </a:lvl3pPr>
      <a:lvl4pPr marL="3708464" indent="-529781" algn="l" rtl="0" eaLnBrk="1" fontAlgn="base" hangingPunct="1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4pPr>
      <a:lvl5pPr marL="4768025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5pPr>
      <a:lvl6pPr marL="5827586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6pPr>
      <a:lvl7pPr marL="6887147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7pPr>
      <a:lvl8pPr marL="7946708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8pPr>
      <a:lvl9pPr marL="9006269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561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2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683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8244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366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927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488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81123" y="4238097"/>
            <a:ext cx="13289559" cy="1015602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r>
              <a:rPr lang="zh-CN" altLang="en-US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答题模板</a:t>
            </a:r>
            <a:r>
              <a:rPr lang="en-US" altLang="zh-CN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b="1" dirty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1123" y="5173950"/>
            <a:ext cx="13145545" cy="1631155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r>
              <a:rPr lang="zh-CN" altLang="en-US" sz="10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气候成因和特征描述型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23132" y="2303438"/>
            <a:ext cx="19863567" cy="62151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7" tIns="45690" rIns="91377" bIns="45690"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94570" y="2517747"/>
            <a:ext cx="19645451" cy="6013893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夏季高温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冬季较周边地区温和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气温年较差较大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全年降水量少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夏季干燥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降水稀少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冬季降水稍多。</a:t>
            </a:r>
          </a:p>
          <a:p>
            <a:pPr>
              <a:lnSpc>
                <a:spcPct val="130000"/>
              </a:lnSpc>
            </a:pP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盆地深居内陆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且地形封闭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海洋水汽不易到达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全年降水量少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夏季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盆地内大陆干热气团不易扩散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气温高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冬季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周围山脉对冬季风阻挡作用强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盆地内气温较盆地外气温高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盆地西侧有开口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冬季盛行西风挟带少量湿润气流进入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产生一定降水。</a:t>
            </a:r>
          </a:p>
          <a:p>
            <a:pPr>
              <a:lnSpc>
                <a:spcPct val="130000"/>
              </a:lnSpc>
            </a:pP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从气温、降水及其变化说明乙城市气候特征。结合地理位置和地形说明乙城市降水稀少的原因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从盆地地形封闭角度说明夏季高温且降水少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结合盆地对气温的影响说明冬季气温较四周稍高的原因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从大气环流和地形对降水的影响角度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说明冬季降水稍多的原因。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074967" y="1920821"/>
            <a:ext cx="2677892" cy="692497"/>
            <a:chOff x="2074961" y="4276948"/>
            <a:chExt cx="2677891" cy="69249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1" y="4276948"/>
              <a:ext cx="2287292" cy="6924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900" spc="1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典例呈现</a:t>
              </a:r>
              <a:endParaRPr lang="zh-CN" altLang="en-US" sz="3900" spc="1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7" y="3204772"/>
            <a:ext cx="19431137" cy="4593505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[2017·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江苏卷改编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] 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阅读材料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回答下列问题。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材料一　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2017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年是加拿大建国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150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周年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国家公园免费开放一年。加拿大落基山南段的众多国家公园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自然风光美丽壮观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吸引了世界各地游客。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材料二　图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M2-1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为加拿大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50°N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附近温哥华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—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温尼伯地形剖面示意图及部分城市气候资料图。</a:t>
            </a:r>
            <a:r>
              <a:rPr lang="zh-CN" altLang="en-US" sz="37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　　　　　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0" name="7JSD15.EPS" descr="id:2147522643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9355" y="2017680"/>
            <a:ext cx="10095169" cy="3571899"/>
          </a:xfrm>
          <a:prstGeom prst="rect">
            <a:avLst/>
          </a:prstGeom>
        </p:spPr>
      </p:pic>
      <p:pic>
        <p:nvPicPr>
          <p:cNvPr id="11" name="7JSD16.EPS" descr="id:2147522650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23267" y="6161089"/>
            <a:ext cx="11415547" cy="3929090"/>
          </a:xfrm>
          <a:prstGeom prst="rect">
            <a:avLst/>
          </a:prstGeom>
        </p:spPr>
      </p:pic>
      <p:pic>
        <p:nvPicPr>
          <p:cNvPr id="12" name="7JSD17.EPS" descr="id:2147522657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199723" y="6161085"/>
            <a:ext cx="7754553" cy="514353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309876" y="11304623"/>
            <a:ext cx="1976696" cy="692437"/>
          </a:xfrm>
          <a:prstGeom prst="rect">
            <a:avLst/>
          </a:prstGeom>
        </p:spPr>
        <p:txBody>
          <a:bodyPr wrap="none" lIns="91377" tIns="45690" rIns="91377" bIns="45690">
            <a:spAutoFit/>
          </a:bodyPr>
          <a:lstStyle/>
          <a:p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M2-1</a:t>
            </a:r>
            <a:endParaRPr lang="zh-CN" altLang="en-US" sz="3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9" y="3204765"/>
            <a:ext cx="8643997" cy="3693258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游客感觉到莱斯布里奇与温尼伯气温不同。试比较同属温带大陆性气候的两地气候特征的差异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并分析其冬季气温差异的主要原因。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2095965" y="3375007"/>
            <a:ext cx="9072625" cy="66437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7" tIns="45690" rIns="91377" bIns="45690"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167403" y="3390647"/>
            <a:ext cx="9072625" cy="6754096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差异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莱斯布里奇冬季气温相对较高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气温年较差相对较小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年降水量较少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温尼伯冬季气温低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气温年较差相对较大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年降水量较多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。原因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落基山东麓地区频繁受到下沉暖气流的影响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焚风效应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读图可以得出莱斯布里奇与温尼伯同属温带大陆性气候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但莱斯布里奇冬季气温相对较高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气温年较差相对较小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年降水量较少。其形成的主要原因从地形方面思考。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9" y="3204765"/>
            <a:ext cx="8643997" cy="3693258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游客继续西行至“加拿大雨都”温哥华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发现这里与落基山以东的气候不同。简要说明温哥华的气候类型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以及这里降水较多的原因。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2095965" y="3375007"/>
            <a:ext cx="9072625" cy="3857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7" tIns="45690" rIns="91377" bIns="45690"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167403" y="3390649"/>
            <a:ext cx="9072625" cy="4533488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气候类型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温带海洋性气候。原因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常年盛行西风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暖流增湿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地形抬升。</a:t>
            </a:r>
          </a:p>
          <a:p>
            <a:pPr>
              <a:lnSpc>
                <a:spcPct val="130000"/>
              </a:lnSpc>
            </a:pP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根据纬度位置和气温、降水资料可以得出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温哥华属于温带海洋性气候</a:t>
            </a:r>
            <a:r>
              <a:rPr lang="en-US" altLang="zh-CN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7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当地降水较多的原因从地形、风向、洋流等方面回答。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7" y="1920821"/>
            <a:ext cx="2677892" cy="692497"/>
            <a:chOff x="2074961" y="4276948"/>
            <a:chExt cx="2677891" cy="69249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1" y="4276948"/>
              <a:ext cx="2287292" cy="6924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900" spc="1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思维建模</a:t>
              </a:r>
              <a:endParaRPr lang="zh-CN" altLang="en-US" sz="3900" spc="1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451826" y="3946507"/>
          <a:ext cx="18573879" cy="6586608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286016"/>
                <a:gridCol w="16287863"/>
              </a:tblGrid>
              <a:tr h="14624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分析角度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答题模板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</a:tr>
              <a:tr h="14624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大气环流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受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××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气压带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或风带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控制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盛行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××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风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气流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降水量多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或少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</a:tr>
              <a:tr h="14624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海陆位置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位于大陆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××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岸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或深居内陆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受海洋影响大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或小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海洋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或大陆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性强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气温日较差大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或小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</a:tr>
              <a:tr h="73124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地形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地处山地迎风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或背风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坡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降水量多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或少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</a:tr>
              <a:tr h="14624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洋流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受暖流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或寒流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增温增湿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或降温减湿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影响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降水量多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或少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023200" y="2946378"/>
            <a:ext cx="6715172" cy="692437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r>
              <a:rPr lang="en-US" altLang="zh-CN" sz="3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气候成因的描述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023207" y="2017682"/>
            <a:ext cx="12930277" cy="692437"/>
          </a:xfrm>
          <a:prstGeom prst="rect">
            <a:avLst/>
          </a:prstGeom>
          <a:noFill/>
        </p:spPr>
        <p:txBody>
          <a:bodyPr wrap="square" lIns="91377" tIns="45690" rIns="91377" bIns="45690" rtlCol="0">
            <a:spAutoFit/>
          </a:bodyPr>
          <a:lstStyle/>
          <a:p>
            <a:r>
              <a:rPr lang="en-US" altLang="zh-CN" sz="3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某地的气候特征主要从气温和降水两方面进行描述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023201" y="3232126"/>
          <a:ext cx="18716755" cy="6583014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285884"/>
                <a:gridCol w="5072098"/>
                <a:gridCol w="12358773"/>
              </a:tblGrid>
              <a:tr h="731246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分析角度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答题模板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92498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气温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气温的高低、气温的日较差和年较差大小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终年炎热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或寒冷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);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终年温和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四季如春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夏季炎热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或凉爽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冬季寒冷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或温暖、温和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);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最热月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或最冷月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的气温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气温年较差大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或小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);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气温日较差大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或小</a:t>
                      </a:r>
                      <a:r>
                        <a:rPr lang="en-US" sz="37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7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292498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降水量的多少、降水的季节分配和年际变化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4" marR="6667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降水丰沛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或稀少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降水季节分配均匀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或不均匀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降水集中在夏季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或冬季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雨热同期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有明显的旱、雨两季之分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干季、湿季之分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降水年际变化大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或小</a:t>
                      </a:r>
                      <a:r>
                        <a:rPr lang="en-US" sz="37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7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7" y="1920821"/>
            <a:ext cx="2677892" cy="692497"/>
            <a:chOff x="2074961" y="4276948"/>
            <a:chExt cx="2677891" cy="69249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1" y="4276948"/>
              <a:ext cx="2287292" cy="6924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900" spc="199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应用提升</a:t>
              </a:r>
              <a:endParaRPr lang="zh-CN" altLang="en-US" sz="3900" spc="1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114085" y="3204772"/>
            <a:ext cx="11715831" cy="1892765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阅读下列材料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回答问题。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材料一　世界某区域地形图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M2-2)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9381314" y="10518806"/>
            <a:ext cx="1976696" cy="692437"/>
          </a:xfrm>
          <a:prstGeom prst="rect">
            <a:avLst/>
          </a:prstGeom>
        </p:spPr>
        <p:txBody>
          <a:bodyPr wrap="none" lIns="91377" tIns="45690" rIns="91377" bIns="45690">
            <a:spAutoFit/>
          </a:bodyPr>
          <a:lstStyle/>
          <a:p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M2-2</a:t>
            </a:r>
            <a:endParaRPr lang="zh-CN" altLang="en-US" sz="3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4" name="9gh147.jpg" descr="id:2147522702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4617" y="5589579"/>
            <a:ext cx="9338933" cy="4502751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" y="0"/>
            <a:ext cx="184603" cy="7386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377" tIns="45690" rIns="91377" bIns="456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23207" y="2231994"/>
            <a:ext cx="17216557" cy="7294244"/>
          </a:xfrm>
          <a:prstGeom prst="rect">
            <a:avLst/>
          </a:prstGeom>
        </p:spPr>
        <p:txBody>
          <a:bodyPr wrap="square" lIns="91377" tIns="45690" rIns="91377" bIns="4569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材料二　下表为甲盆地中乙城市气候统计数据表。</a:t>
            </a:r>
            <a:endParaRPr lang="en-US" altLang="zh-CN" sz="39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9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9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9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9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9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9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描述乙城市气候特征</a:t>
            </a:r>
            <a:r>
              <a:rPr lang="en-US" altLang="zh-CN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39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并分析地形对该城市气候的主要影响。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094774" y="3589643"/>
          <a:ext cx="15502040" cy="4643142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4220606"/>
                <a:gridCol w="1873620"/>
                <a:gridCol w="1886858"/>
                <a:gridCol w="1886858"/>
                <a:gridCol w="1873620"/>
                <a:gridCol w="1886858"/>
                <a:gridCol w="1873620"/>
              </a:tblGrid>
              <a:tr h="7738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月份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738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平均气温</a:t>
                      </a:r>
                      <a:r>
                        <a:rPr lang="en-US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(℃)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-1.9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8.4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16.4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21.7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26.2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738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降水量</a:t>
                      </a:r>
                      <a:r>
                        <a:rPr lang="en-US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(mm)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738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月份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738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平均气温</a:t>
                      </a: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(℃)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27.2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24.7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19.6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12.8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738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降水量</a:t>
                      </a: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(mm)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sz="39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9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endParaRPr lang="zh-CN" sz="39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2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11</TotalTime>
  <Words>534</Words>
  <Application>WPS 演示</Application>
  <PresentationFormat>自定义</PresentationFormat>
  <Paragraphs>91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主题12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2016-01-31T01:38:00Z</dcterms:created>
  <dcterms:modified xsi:type="dcterms:W3CDTF">2019-02-14T09:42:19Z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