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11"/>
  </p:notesMasterIdLst>
  <p:handoutMasterIdLst>
    <p:handoutMasterId r:id="rId12"/>
  </p:handoutMasterIdLst>
  <p:sldIdLst>
    <p:sldId id="293" r:id="rId2"/>
    <p:sldId id="277" r:id="rId3"/>
    <p:sldId id="301" r:id="rId4"/>
    <p:sldId id="309" r:id="rId5"/>
    <p:sldId id="295" r:id="rId6"/>
    <p:sldId id="296" r:id="rId7"/>
    <p:sldId id="307" r:id="rId8"/>
    <p:sldId id="308" r:id="rId9"/>
    <p:sldId id="305" r:id="rId10"/>
  </p:sldIdLst>
  <p:sldSz cx="23763288" cy="13322300"/>
  <p:notesSz cx="6858000" cy="9144000"/>
  <p:defaultTextStyle>
    <a:defPPr>
      <a:defRPr lang="zh-CN"/>
    </a:defPPr>
    <a:lvl1pPr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059180" indent="-601980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117725" indent="-120332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178175" indent="-180657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237355" indent="-2408555" algn="l" defTabSz="2117725" rtl="0" fontAlgn="base">
      <a:spcBef>
        <a:spcPct val="0"/>
      </a:spcBef>
      <a:spcAft>
        <a:spcPct val="0"/>
      </a:spcAft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A77"/>
    <a:srgbClr val="A50021"/>
    <a:srgbClr val="329B61"/>
    <a:srgbClr val="339B61"/>
    <a:srgbClr val="404040"/>
    <a:srgbClr val="002E8A"/>
    <a:srgbClr val="004A60"/>
    <a:srgbClr val="006600"/>
    <a:srgbClr val="FF6600"/>
    <a:srgbClr val="7F2F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33" d="100"/>
          <a:sy n="33" d="100"/>
        </p:scale>
        <p:origin x="-1092" y="-504"/>
      </p:cViewPr>
      <p:guideLst>
        <p:guide orient="horz" pos="4196"/>
        <p:guide pos="748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931F0-0F06-4D43-84F3-9562F0EEE9E7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85A7E-BC9E-4B02-A88E-93F2C7987C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55D1F0-0559-45E3-AA3F-653AFB4BCBF4}" type="datetimeFigureOut">
              <a:rPr lang="zh-CN" altLang="en-US"/>
              <a:pPr>
                <a:defRPr/>
              </a:pPr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1475" y="685800"/>
            <a:ext cx="611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E6B5E2-414F-4B9B-AAB9-9B87664B6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2247" y="4138549"/>
            <a:ext cx="20198795" cy="28556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64493" y="7549303"/>
            <a:ext cx="16634302" cy="3404588"/>
          </a:xfrm>
        </p:spPr>
        <p:txBody>
          <a:bodyPr/>
          <a:lstStyle>
            <a:lvl1pPr marL="0" indent="0" algn="ctr">
              <a:buNone/>
              <a:defRPr/>
            </a:lvl1pPr>
            <a:lvl2pPr marL="1059561" indent="0" algn="ctr">
              <a:buNone/>
              <a:defRPr/>
            </a:lvl2pPr>
            <a:lvl3pPr marL="2119122" indent="0" algn="ctr">
              <a:buNone/>
              <a:defRPr/>
            </a:lvl3pPr>
            <a:lvl4pPr marL="3178683" indent="0" algn="ctr">
              <a:buNone/>
              <a:defRPr/>
            </a:lvl4pPr>
            <a:lvl5pPr marL="4238244" indent="0" algn="ctr">
              <a:buNone/>
              <a:defRPr/>
            </a:lvl5pPr>
            <a:lvl6pPr marL="5297805" indent="0" algn="ctr">
              <a:buNone/>
              <a:defRPr/>
            </a:lvl6pPr>
            <a:lvl7pPr marL="6357366" indent="0" algn="ctr">
              <a:buNone/>
              <a:defRPr/>
            </a:lvl7pPr>
            <a:lvl8pPr marL="7416927" indent="0" algn="ctr">
              <a:buNone/>
              <a:defRPr/>
            </a:lvl8pPr>
            <a:lvl9pPr marL="847648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1A497-1159-4D5A-8CCD-96D3B20F24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D04237-E24F-4419-9EFC-624476626C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228384" y="533511"/>
            <a:ext cx="5346740" cy="1136712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8164" y="533511"/>
            <a:ext cx="15644165" cy="113671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6F5720-2FF8-4DC6-9429-8B3A489170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EC844B-355D-4E19-A82D-1E4C2024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136" y="8560812"/>
            <a:ext cx="20198795" cy="2645957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7136" y="5646560"/>
            <a:ext cx="20198795" cy="2914252"/>
          </a:xfrm>
        </p:spPr>
        <p:txBody>
          <a:bodyPr anchor="b"/>
          <a:lstStyle>
            <a:lvl1pPr marL="0" indent="0">
              <a:buNone/>
              <a:defRPr sz="4600"/>
            </a:lvl1pPr>
            <a:lvl2pPr marL="1059561" indent="0">
              <a:buNone/>
              <a:defRPr sz="4200"/>
            </a:lvl2pPr>
            <a:lvl3pPr marL="2119122" indent="0">
              <a:buNone/>
              <a:defRPr sz="3700"/>
            </a:lvl3pPr>
            <a:lvl4pPr marL="3178683" indent="0">
              <a:buNone/>
              <a:defRPr sz="3200"/>
            </a:lvl4pPr>
            <a:lvl5pPr marL="4238244" indent="0">
              <a:buNone/>
              <a:defRPr sz="3200"/>
            </a:lvl5pPr>
            <a:lvl6pPr marL="5297805" indent="0">
              <a:buNone/>
              <a:defRPr sz="3200"/>
            </a:lvl6pPr>
            <a:lvl7pPr marL="6357366" indent="0">
              <a:buNone/>
              <a:defRPr sz="3200"/>
            </a:lvl7pPr>
            <a:lvl8pPr marL="7416927" indent="0">
              <a:buNone/>
              <a:defRPr sz="3200"/>
            </a:lvl8pPr>
            <a:lvl9pPr marL="8476488" indent="0">
              <a:buNone/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43CC2-8D6D-48DD-A350-B6A455CB99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8165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079672" y="3108538"/>
            <a:ext cx="10495452" cy="8792102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524333-9F9F-4572-8E05-DDAE29A0FE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164" y="2982099"/>
            <a:ext cx="10499579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8164" y="4224896"/>
            <a:ext cx="10499579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071422" y="2982099"/>
            <a:ext cx="10503703" cy="1242797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561" indent="0">
              <a:buNone/>
              <a:defRPr sz="4600" b="1"/>
            </a:lvl2pPr>
            <a:lvl3pPr marL="2119122" indent="0">
              <a:buNone/>
              <a:defRPr sz="4200" b="1"/>
            </a:lvl3pPr>
            <a:lvl4pPr marL="3178683" indent="0">
              <a:buNone/>
              <a:defRPr sz="3700" b="1"/>
            </a:lvl4pPr>
            <a:lvl5pPr marL="4238244" indent="0">
              <a:buNone/>
              <a:defRPr sz="3700" b="1"/>
            </a:lvl5pPr>
            <a:lvl6pPr marL="5297805" indent="0">
              <a:buNone/>
              <a:defRPr sz="3700" b="1"/>
            </a:lvl6pPr>
            <a:lvl7pPr marL="6357366" indent="0">
              <a:buNone/>
              <a:defRPr sz="3700" b="1"/>
            </a:lvl7pPr>
            <a:lvl8pPr marL="7416927" indent="0">
              <a:buNone/>
              <a:defRPr sz="3700" b="1"/>
            </a:lvl8pPr>
            <a:lvl9pPr marL="8476488" indent="0">
              <a:buNone/>
              <a:defRPr sz="3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071422" y="4224896"/>
            <a:ext cx="10503703" cy="7675743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EBFEF8-5D78-43E0-A537-45BB6115A5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3D26CA-C629-4C7D-902D-A4EAB2B857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938D64-E01A-4673-B233-31A847FCFB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8166" y="530425"/>
            <a:ext cx="7817958" cy="225739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90786" y="530426"/>
            <a:ext cx="13284338" cy="11370214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8166" y="2787816"/>
            <a:ext cx="7817958" cy="9112824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560DA-894F-44B2-94C5-7878C7D094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7771" y="9325610"/>
            <a:ext cx="14257973" cy="1100941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657771" y="1190372"/>
            <a:ext cx="14257973" cy="7993380"/>
          </a:xfrm>
        </p:spPr>
        <p:txBody>
          <a:bodyPr/>
          <a:lstStyle>
            <a:lvl1pPr marL="0" indent="0">
              <a:buNone/>
              <a:defRPr sz="7400"/>
            </a:lvl1pPr>
            <a:lvl2pPr marL="1059561" indent="0">
              <a:buNone/>
              <a:defRPr sz="6500"/>
            </a:lvl2pPr>
            <a:lvl3pPr marL="2119122" indent="0">
              <a:buNone/>
              <a:defRPr sz="5600"/>
            </a:lvl3pPr>
            <a:lvl4pPr marL="3178683" indent="0">
              <a:buNone/>
              <a:defRPr sz="4600"/>
            </a:lvl4pPr>
            <a:lvl5pPr marL="4238244" indent="0">
              <a:buNone/>
              <a:defRPr sz="4600"/>
            </a:lvl5pPr>
            <a:lvl6pPr marL="5297805" indent="0">
              <a:buNone/>
              <a:defRPr sz="4600"/>
            </a:lvl6pPr>
            <a:lvl7pPr marL="6357366" indent="0">
              <a:buNone/>
              <a:defRPr sz="4600"/>
            </a:lvl7pPr>
            <a:lvl8pPr marL="7416927" indent="0">
              <a:buNone/>
              <a:defRPr sz="4600"/>
            </a:lvl8pPr>
            <a:lvl9pPr marL="8476488" indent="0">
              <a:buNone/>
              <a:defRPr sz="4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57771" y="10426551"/>
            <a:ext cx="14257973" cy="1563519"/>
          </a:xfrm>
        </p:spPr>
        <p:txBody>
          <a:bodyPr/>
          <a:lstStyle>
            <a:lvl1pPr marL="0" indent="0">
              <a:buNone/>
              <a:defRPr sz="3200"/>
            </a:lvl1pPr>
            <a:lvl2pPr marL="1059561" indent="0">
              <a:buNone/>
              <a:defRPr sz="2800"/>
            </a:lvl2pPr>
            <a:lvl3pPr marL="2119122" indent="0">
              <a:buNone/>
              <a:defRPr sz="2300"/>
            </a:lvl3pPr>
            <a:lvl4pPr marL="3178683" indent="0">
              <a:buNone/>
              <a:defRPr sz="2100"/>
            </a:lvl4pPr>
            <a:lvl5pPr marL="4238244" indent="0">
              <a:buNone/>
              <a:defRPr sz="2100"/>
            </a:lvl5pPr>
            <a:lvl6pPr marL="5297805" indent="0">
              <a:buNone/>
              <a:defRPr sz="2100"/>
            </a:lvl6pPr>
            <a:lvl7pPr marL="6357366" indent="0">
              <a:buNone/>
              <a:defRPr sz="2100"/>
            </a:lvl7pPr>
            <a:lvl8pPr marL="7416927" indent="0">
              <a:buNone/>
              <a:defRPr sz="2100"/>
            </a:lvl8pPr>
            <a:lvl9pPr marL="8476488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9C9169-F77B-4AE5-88B9-194D73C4DA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8165" y="533510"/>
            <a:ext cx="21386959" cy="222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8165" y="3108538"/>
            <a:ext cx="21386959" cy="87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88165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9124" y="12131928"/>
            <a:ext cx="7525041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ctr">
              <a:defRPr sz="3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030357" y="12131928"/>
            <a:ext cx="5544767" cy="92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1912" tIns="105956" rIns="211912" bIns="105956" numCol="1" anchor="t" anchorCtr="0" compatLnSpc="1">
            <a:prstTxWarp prst="textNoShape">
              <a:avLst/>
            </a:prstTxWarp>
          </a:bodyPr>
          <a:lstStyle>
            <a:lvl1pPr algn="r">
              <a:defRPr sz="3200" smtClean="0"/>
            </a:lvl1pPr>
          </a:lstStyle>
          <a:p>
            <a:pPr>
              <a:defRPr/>
            </a:pPr>
            <a:fld id="{EAE85B9F-A52D-4884-8258-487E530F50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TextBox 6"/>
          <p:cNvSpPr txBox="1"/>
          <p:nvPr userDrawn="1"/>
        </p:nvSpPr>
        <p:spPr>
          <a:xfrm>
            <a:off x="7881116" y="4238094"/>
            <a:ext cx="132895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 b="1" dirty="0">
              <a:solidFill>
                <a:srgbClr val="339B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1116" y="5173950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0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921204" y="7589844"/>
            <a:ext cx="1324947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5pPr>
      <a:lvl6pPr marL="1059561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6pPr>
      <a:lvl7pPr marL="2119122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7pPr>
      <a:lvl8pPr marL="3178683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8pPr>
      <a:lvl9pPr marL="4238244" algn="ctr" rtl="0" eaLnBrk="1" fontAlgn="base" hangingPunct="1">
        <a:spcBef>
          <a:spcPct val="0"/>
        </a:spcBef>
        <a:spcAft>
          <a:spcPct val="0"/>
        </a:spcAft>
        <a:defRPr sz="10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794671" indent="-794671" algn="l" rtl="0" eaLnBrk="1" fontAlgn="base" hangingPunct="1">
        <a:spcBef>
          <a:spcPct val="20000"/>
        </a:spcBef>
        <a:spcAft>
          <a:spcPct val="0"/>
        </a:spcAft>
        <a:buChar char="•"/>
        <a:defRPr sz="7400">
          <a:solidFill>
            <a:schemeClr val="tx1"/>
          </a:solidFill>
          <a:latin typeface="+mn-lt"/>
          <a:ea typeface="+mn-ea"/>
          <a:cs typeface="+mn-cs"/>
        </a:defRPr>
      </a:lvl1pPr>
      <a:lvl2pPr marL="1721787" indent="-662226" algn="l" rtl="0" eaLnBrk="1" fontAlgn="base" hangingPunct="1">
        <a:spcBef>
          <a:spcPct val="20000"/>
        </a:spcBef>
        <a:spcAft>
          <a:spcPct val="0"/>
        </a:spcAft>
        <a:buChar char="–"/>
        <a:defRPr sz="6500">
          <a:solidFill>
            <a:schemeClr val="tx1"/>
          </a:solidFill>
          <a:latin typeface="+mn-lt"/>
          <a:ea typeface="+mn-ea"/>
        </a:defRPr>
      </a:lvl2pPr>
      <a:lvl3pPr marL="2648903" indent="-529781" algn="l" rtl="0" eaLnBrk="1" fontAlgn="base" hangingPunct="1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</a:defRPr>
      </a:lvl3pPr>
      <a:lvl4pPr marL="3708464" indent="-529781" algn="l" rtl="0" eaLnBrk="1" fontAlgn="base" hangingPunct="1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4pPr>
      <a:lvl5pPr marL="4768025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5pPr>
      <a:lvl6pPr marL="5827586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6pPr>
      <a:lvl7pPr marL="6887147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7pPr>
      <a:lvl8pPr marL="7946708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8pPr>
      <a:lvl9pPr marL="9006269" indent="-529781" algn="l" rtl="0" eaLnBrk="1" fontAlgn="base" hangingPunct="1">
        <a:spcBef>
          <a:spcPct val="20000"/>
        </a:spcBef>
        <a:spcAft>
          <a:spcPct val="0"/>
        </a:spcAft>
        <a:buChar char="»"/>
        <a:defRPr sz="4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561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9122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683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8244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805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7366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927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6488" algn="l" defTabSz="21191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881116" y="4238094"/>
            <a:ext cx="13289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答题模板</a:t>
            </a:r>
            <a:r>
              <a:rPr lang="en-US" altLang="zh-CN" sz="6000" b="1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>
              <a:solidFill>
                <a:srgbClr val="A88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81116" y="5173950"/>
            <a:ext cx="158821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河流水文、水系特征描述型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典例呈现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951762" y="3204766"/>
            <a:ext cx="19431136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北京卷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M3-1,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回答下列问题。</a:t>
            </a:r>
          </a:p>
        </p:txBody>
      </p:sp>
      <p:pic>
        <p:nvPicPr>
          <p:cNvPr id="10" name="7BJD7.EPS" descr="id:2147523454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9546" y="4375134"/>
            <a:ext cx="9355283" cy="61993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310140" y="10875992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M3-1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3204766"/>
            <a:ext cx="8643998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与甲河段相比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说明乙河段的水文特征及形成原因。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2095958" y="3375002"/>
            <a:ext cx="9072626" cy="37862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67396" y="3390643"/>
            <a:ext cx="9072626" cy="362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流经平原地区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落差小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流速慢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有较多支流汇入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流量大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纬度较低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结冰期短。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本题主要考查河流水文特征。与甲河段相比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乙河段的水文特征及形成原因可从落差、流量、结冰期等方面分析。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517614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思维建模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166076" y="3089250"/>
          <a:ext cx="18645318" cy="714570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071570"/>
                <a:gridCol w="4143404"/>
                <a:gridCol w="13430344"/>
              </a:tblGrid>
              <a:tr h="13970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58404">
                <a:tc rowSpan="7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征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流量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流量大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流量季节变化大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286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水位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水位高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低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水位的季节变化大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000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流速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流速快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286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汛期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汛期长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汛期出现在夏季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其他季节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汛期出现在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月至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0001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冰期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有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结冰期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结冰期长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结冰期为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月至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286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凌汛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有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凌汛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8572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含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沙量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含沙量大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166076" y="3089250"/>
          <a:ext cx="18645318" cy="794842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071570"/>
                <a:gridCol w="4143404"/>
                <a:gridCol w="13430344"/>
              </a:tblGrid>
              <a:tr h="928694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分析角度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答题模板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999374">
                <a:tc rowSpan="7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征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长度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河流长度大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河流短小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290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域面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积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流域面积大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3023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流流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自西向东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其他方向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先向东后折向南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0028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落差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落差大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0754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水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系形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态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扇形水系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向心状水系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放射状水系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树枝状水系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格子状水系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9336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支流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支流多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  <a:tr h="11491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</a:t>
                      </a:r>
                      <a:r>
                        <a:rPr lang="zh-CN" sz="3600" kern="1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道特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征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河道宽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窄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、深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浅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、平直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弯曲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594836" y="2089118"/>
            <a:ext cx="17216558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（续表）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074961" y="1920816"/>
            <a:ext cx="2677891" cy="707886"/>
            <a:chOff x="2074961" y="4276948"/>
            <a:chExt cx="2677891" cy="70788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4961" y="4329310"/>
              <a:ext cx="2677891" cy="597458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矩形 7"/>
            <p:cNvSpPr/>
            <p:nvPr/>
          </p:nvSpPr>
          <p:spPr>
            <a:xfrm>
              <a:off x="2264972" y="4276948"/>
              <a:ext cx="23391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spc="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应用提升</a:t>
              </a:r>
              <a:endParaRPr lang="zh-CN" altLang="en-US" sz="40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523134" y="3204767"/>
            <a:ext cx="95726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1 . 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[2017·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天津卷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]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读图文材料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回答问题。</a:t>
            </a:r>
          </a:p>
        </p:txBody>
      </p:sp>
      <p:sp>
        <p:nvSpPr>
          <p:cNvPr id="10" name="矩形 9"/>
          <p:cNvSpPr/>
          <p:nvPr/>
        </p:nvSpPr>
        <p:spPr>
          <a:xfrm>
            <a:off x="2666142" y="11447496"/>
            <a:ext cx="76658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吉林省部分地区示意图</a:t>
            </a:r>
          </a:p>
        </p:txBody>
      </p:sp>
      <p:pic>
        <p:nvPicPr>
          <p:cNvPr id="11" name="7tjd12.jpg" descr="id:2147523483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94704" y="4303696"/>
            <a:ext cx="7914502" cy="6929486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1238702" y="5446704"/>
          <a:ext cx="10001320" cy="489594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798071"/>
                <a:gridCol w="1059449"/>
                <a:gridCol w="1428760"/>
                <a:gridCol w="1428760"/>
                <a:gridCol w="1428760"/>
                <a:gridCol w="1428760"/>
                <a:gridCol w="1428760"/>
              </a:tblGrid>
              <a:tr h="81599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3198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发送量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(10</a:t>
                      </a:r>
                      <a:r>
                        <a:rPr lang="en-US" sz="3600" kern="100" baseline="30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15.6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42.5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1599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63198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发送量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(10</a:t>
                      </a:r>
                      <a:r>
                        <a:rPr lang="en-US" sz="3600" kern="100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</a:t>
                      </a: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72.8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110.8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135.1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156.3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156.3</a:t>
                      </a:r>
                      <a:endParaRPr lang="zh-CN" sz="3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156.3</a:t>
                      </a:r>
                      <a:endParaRPr lang="zh-CN" sz="3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667198" y="4145289"/>
            <a:ext cx="124302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2016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年吉林省内水运交通逐月累计旅客发送量统计表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3204766"/>
            <a:ext cx="8643998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据表中数据推测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该省境内河流结冰期约为</a:t>
            </a:r>
            <a:r>
              <a:rPr lang="zh-CN" altLang="en-US" sz="4000" u="sng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　　　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个月。 </a:t>
            </a:r>
          </a:p>
        </p:txBody>
      </p:sp>
      <p:sp>
        <p:nvSpPr>
          <p:cNvPr id="12" name="矩形 11"/>
          <p:cNvSpPr/>
          <p:nvPr/>
        </p:nvSpPr>
        <p:spPr>
          <a:xfrm>
            <a:off x="11810206" y="3375002"/>
            <a:ext cx="9501254" cy="59293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024520" y="3390643"/>
            <a:ext cx="9072626" cy="578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本题主要考查河流结冰期的特征。根据表格中水运交通逐月累计旅客发送量的变化可知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,1—4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月四个月累计旅客发送量为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说明河流结冰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不能通航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;5—10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月累计旅客发送量上升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说明这几个月河流尚未结冰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可以通航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;11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月两个月累计旅客发送量没有变化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可以判断这两个月河流结冰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不能通航。因此该省境内河流结冰期约为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个月。</a:t>
            </a:r>
          </a:p>
        </p:txBody>
      </p:sp>
      <p:sp>
        <p:nvSpPr>
          <p:cNvPr id="7" name="矩形 6"/>
          <p:cNvSpPr/>
          <p:nvPr/>
        </p:nvSpPr>
        <p:spPr>
          <a:xfrm>
            <a:off x="4023464" y="4205546"/>
            <a:ext cx="92869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3600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3204766"/>
            <a:ext cx="8643998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说明图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M3-2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中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点上游河段的水文特征。请回答两项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结冰期长除外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1881644" y="3375002"/>
            <a:ext cx="9286940" cy="43577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53082" y="3390643"/>
            <a:ext cx="907262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流量较大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含沙量较小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流速较快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流量和水位的季节变化较大。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本题主要考查河流水文特征的分析。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点上游河段的水文特征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需要结合区域的气候、植被覆盖率、地形等特征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从水量和水位的变化、流速、含沙量等方面进行分析。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23763288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1762" y="3204766"/>
            <a:ext cx="11715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4000" b="1" kern="100" dirty="0" smtClean="0">
                <a:solidFill>
                  <a:srgbClr val="A88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2 . 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读图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M3-3,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结合所学知识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,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回答下列问题。</a:t>
            </a:r>
            <a:endParaRPr lang="en-US" altLang="zh-CN" sz="40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描述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X</a:t>
            </a: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半岛河流水系特征。</a:t>
            </a:r>
          </a:p>
        </p:txBody>
      </p:sp>
      <p:sp>
        <p:nvSpPr>
          <p:cNvPr id="10" name="矩形 9"/>
          <p:cNvSpPr/>
          <p:nvPr/>
        </p:nvSpPr>
        <p:spPr>
          <a:xfrm>
            <a:off x="5452224" y="11304620"/>
            <a:ext cx="2023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图</a:t>
            </a:r>
            <a:r>
              <a:rPr lang="en-US" altLang="zh-CN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M3-3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" name="9gh208.jpg" descr="id:214752349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4393" y="5232390"/>
            <a:ext cx="7631367" cy="578647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310272" y="3492798"/>
            <a:ext cx="9286940" cy="31432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381710" y="3508439"/>
            <a:ext cx="907262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河流稀少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主要分布于半岛的西部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自东向西流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河流短小。</a:t>
            </a: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结合图示信息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从河网密度、流向及流程长短等方面描述</a:t>
            </a:r>
            <a:r>
              <a:rPr lang="en-US" altLang="zh-CN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sz="36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半岛河流水系特征。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11</TotalTime>
  <Words>495</Words>
  <Application>WPS 演示</Application>
  <PresentationFormat>自定义</PresentationFormat>
  <Paragraphs>99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主题12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2016-01-31T01:38:00Z</dcterms:created>
  <dcterms:modified xsi:type="dcterms:W3CDTF">2019-02-14T09:42:06Z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