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1" r:id="rId1"/>
  </p:sldMasterIdLst>
  <p:notesMasterIdLst>
    <p:notesMasterId r:id="rId11"/>
  </p:notesMasterIdLst>
  <p:handoutMasterIdLst>
    <p:handoutMasterId r:id="rId12"/>
  </p:handoutMasterIdLst>
  <p:sldIdLst>
    <p:sldId id="293" r:id="rId2"/>
    <p:sldId id="277" r:id="rId3"/>
    <p:sldId id="294" r:id="rId4"/>
    <p:sldId id="295" r:id="rId5"/>
    <p:sldId id="300" r:id="rId6"/>
    <p:sldId id="296" r:id="rId7"/>
    <p:sldId id="302" r:id="rId8"/>
    <p:sldId id="306" r:id="rId9"/>
    <p:sldId id="308" r:id="rId10"/>
  </p:sldIdLst>
  <p:sldSz cx="23763288" cy="13322300"/>
  <p:notesSz cx="6858000" cy="9144000"/>
  <p:defaultTextStyle>
    <a:defPPr>
      <a:defRPr lang="zh-CN"/>
    </a:defPPr>
    <a:lvl1pPr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1059180" indent="-601980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2117725" indent="-120332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3178175" indent="-180657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4237355" indent="-240855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8A77"/>
    <a:srgbClr val="329B61"/>
    <a:srgbClr val="339B61"/>
    <a:srgbClr val="404040"/>
    <a:srgbClr val="002E8A"/>
    <a:srgbClr val="004A60"/>
    <a:srgbClr val="006600"/>
    <a:srgbClr val="FF6600"/>
    <a:srgbClr val="7F2F2D"/>
    <a:srgbClr val="E5F4D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 autoAdjust="0"/>
    <p:restoredTop sz="94660"/>
  </p:normalViewPr>
  <p:slideViewPr>
    <p:cSldViewPr>
      <p:cViewPr>
        <p:scale>
          <a:sx n="33" d="100"/>
          <a:sy n="33" d="100"/>
        </p:scale>
        <p:origin x="-1092" y="-504"/>
      </p:cViewPr>
      <p:guideLst>
        <p:guide orient="horz" pos="4196"/>
        <p:guide pos="748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931F0-0F06-4D43-84F3-9562F0EEE9E7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C85A7E-BC9E-4B02-A88E-93F2C7987C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255D1F0-0559-45E3-AA3F-653AFB4BCBF4}" type="datetimeFigureOut">
              <a:rPr lang="zh-CN" altLang="en-US"/>
              <a:pPr>
                <a:defRPr/>
              </a:pPr>
              <a:t>2019/2/14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71475" y="685800"/>
            <a:ext cx="61150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9E6B5E2-414F-4B9B-AAB9-9B87664B65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82247" y="4138549"/>
            <a:ext cx="20198795" cy="285566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64493" y="7549303"/>
            <a:ext cx="16634302" cy="3404588"/>
          </a:xfrm>
        </p:spPr>
        <p:txBody>
          <a:bodyPr/>
          <a:lstStyle>
            <a:lvl1pPr marL="0" indent="0" algn="ctr">
              <a:buNone/>
              <a:defRPr/>
            </a:lvl1pPr>
            <a:lvl2pPr marL="1059561" indent="0" algn="ctr">
              <a:buNone/>
              <a:defRPr/>
            </a:lvl2pPr>
            <a:lvl3pPr marL="2119122" indent="0" algn="ctr">
              <a:buNone/>
              <a:defRPr/>
            </a:lvl3pPr>
            <a:lvl4pPr marL="3178683" indent="0" algn="ctr">
              <a:buNone/>
              <a:defRPr/>
            </a:lvl4pPr>
            <a:lvl5pPr marL="4238244" indent="0" algn="ctr">
              <a:buNone/>
              <a:defRPr/>
            </a:lvl5pPr>
            <a:lvl6pPr marL="5297805" indent="0" algn="ctr">
              <a:buNone/>
              <a:defRPr/>
            </a:lvl6pPr>
            <a:lvl7pPr marL="6357366" indent="0" algn="ctr">
              <a:buNone/>
              <a:defRPr/>
            </a:lvl7pPr>
            <a:lvl8pPr marL="7416927" indent="0" algn="ctr">
              <a:buNone/>
              <a:defRPr/>
            </a:lvl8pPr>
            <a:lvl9pPr marL="8476488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1A497-1159-4D5A-8CCD-96D3B20F24B7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FD04237-E24F-4419-9EFC-624476626CEB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228384" y="533511"/>
            <a:ext cx="5346740" cy="1136712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88164" y="533511"/>
            <a:ext cx="15644165" cy="113671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B6F5720-2FF8-4DC6-9429-8B3A489170C3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EC844B-355D-4E19-A82D-1E4C2024C7E1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7136" y="8560812"/>
            <a:ext cx="20198795" cy="2645957"/>
          </a:xfrm>
        </p:spPr>
        <p:txBody>
          <a:bodyPr anchor="t"/>
          <a:lstStyle>
            <a:lvl1pPr algn="l">
              <a:defRPr sz="9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77136" y="5646560"/>
            <a:ext cx="20198795" cy="2914252"/>
          </a:xfrm>
        </p:spPr>
        <p:txBody>
          <a:bodyPr anchor="b"/>
          <a:lstStyle>
            <a:lvl1pPr marL="0" indent="0">
              <a:buNone/>
              <a:defRPr sz="4600"/>
            </a:lvl1pPr>
            <a:lvl2pPr marL="1059561" indent="0">
              <a:buNone/>
              <a:defRPr sz="4200"/>
            </a:lvl2pPr>
            <a:lvl3pPr marL="2119122" indent="0">
              <a:buNone/>
              <a:defRPr sz="3700"/>
            </a:lvl3pPr>
            <a:lvl4pPr marL="3178683" indent="0">
              <a:buNone/>
              <a:defRPr sz="3200"/>
            </a:lvl4pPr>
            <a:lvl5pPr marL="4238244" indent="0">
              <a:buNone/>
              <a:defRPr sz="3200"/>
            </a:lvl5pPr>
            <a:lvl6pPr marL="5297805" indent="0">
              <a:buNone/>
              <a:defRPr sz="3200"/>
            </a:lvl6pPr>
            <a:lvl7pPr marL="6357366" indent="0">
              <a:buNone/>
              <a:defRPr sz="3200"/>
            </a:lvl7pPr>
            <a:lvl8pPr marL="7416927" indent="0">
              <a:buNone/>
              <a:defRPr sz="3200"/>
            </a:lvl8pPr>
            <a:lvl9pPr marL="8476488" indent="0">
              <a:buNone/>
              <a:defRPr sz="3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43CC2-8D6D-48DD-A350-B6A455CB99A2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8165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079672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1524333-9F9F-4572-8E05-DDAE29A0FE3D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8164" y="2982099"/>
            <a:ext cx="10499579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8164" y="4224896"/>
            <a:ext cx="10499579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071422" y="2982099"/>
            <a:ext cx="10503703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071422" y="4224896"/>
            <a:ext cx="10503703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EBFEF8-5D78-43E0-A537-45BB6115A53F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3D26CA-C629-4C7D-902D-A4EAB2B8577E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938D64-E01A-4673-B233-31A847FCFBCE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8166" y="530425"/>
            <a:ext cx="7817958" cy="225739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90786" y="530426"/>
            <a:ext cx="13284338" cy="11370214"/>
          </a:xfrm>
        </p:spPr>
        <p:txBody>
          <a:bodyPr/>
          <a:lstStyle>
            <a:lvl1pPr>
              <a:defRPr sz="7400"/>
            </a:lvl1pPr>
            <a:lvl2pPr>
              <a:defRPr sz="6500"/>
            </a:lvl2pPr>
            <a:lvl3pPr>
              <a:defRPr sz="56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88166" y="2787816"/>
            <a:ext cx="7817958" cy="9112824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B560DA-894F-44B2-94C5-7878C7D09489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7771" y="9325610"/>
            <a:ext cx="14257973" cy="1100941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657771" y="1190372"/>
            <a:ext cx="14257973" cy="7993380"/>
          </a:xfrm>
        </p:spPr>
        <p:txBody>
          <a:bodyPr/>
          <a:lstStyle>
            <a:lvl1pPr marL="0" indent="0">
              <a:buNone/>
              <a:defRPr sz="7400"/>
            </a:lvl1pPr>
            <a:lvl2pPr marL="1059561" indent="0">
              <a:buNone/>
              <a:defRPr sz="6500"/>
            </a:lvl2pPr>
            <a:lvl3pPr marL="2119122" indent="0">
              <a:buNone/>
              <a:defRPr sz="5600"/>
            </a:lvl3pPr>
            <a:lvl4pPr marL="3178683" indent="0">
              <a:buNone/>
              <a:defRPr sz="4600"/>
            </a:lvl4pPr>
            <a:lvl5pPr marL="4238244" indent="0">
              <a:buNone/>
              <a:defRPr sz="4600"/>
            </a:lvl5pPr>
            <a:lvl6pPr marL="5297805" indent="0">
              <a:buNone/>
              <a:defRPr sz="4600"/>
            </a:lvl6pPr>
            <a:lvl7pPr marL="6357366" indent="0">
              <a:buNone/>
              <a:defRPr sz="4600"/>
            </a:lvl7pPr>
            <a:lvl8pPr marL="7416927" indent="0">
              <a:buNone/>
              <a:defRPr sz="4600"/>
            </a:lvl8pPr>
            <a:lvl9pPr marL="8476488" indent="0">
              <a:buNone/>
              <a:defRPr sz="46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57771" y="10426551"/>
            <a:ext cx="14257973" cy="1563519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9C9169-F77B-4AE5-88B9-194D73C4DA53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8165" y="533510"/>
            <a:ext cx="21386959" cy="222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8165" y="3108538"/>
            <a:ext cx="21386959" cy="8792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88165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119124" y="12131928"/>
            <a:ext cx="7525041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ctr"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030357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r">
              <a:defRPr sz="3200" smtClean="0"/>
            </a:lvl1pPr>
          </a:lstStyle>
          <a:p>
            <a:pPr>
              <a:defRPr/>
            </a:pPr>
            <a:fld id="{EAE85B9F-A52D-4884-8258-487E530F50B3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  <p:sldLayoutId id="2147483689" r:id="rId18"/>
    <p:sldLayoutId id="2147483690" r:id="rId19"/>
    <p:sldLayoutId id="2147483691" r:id="rId20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5pPr>
      <a:lvl6pPr marL="1059561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6pPr>
      <a:lvl7pPr marL="2119122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7pPr>
      <a:lvl8pPr marL="3178683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8pPr>
      <a:lvl9pPr marL="4238244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794671" indent="-794671" algn="l" rtl="0" eaLnBrk="1" fontAlgn="base" hangingPunct="1">
        <a:spcBef>
          <a:spcPct val="20000"/>
        </a:spcBef>
        <a:spcAft>
          <a:spcPct val="0"/>
        </a:spcAft>
        <a:buChar char="•"/>
        <a:defRPr sz="7400">
          <a:solidFill>
            <a:schemeClr val="tx1"/>
          </a:solidFill>
          <a:latin typeface="+mn-lt"/>
          <a:ea typeface="+mn-ea"/>
          <a:cs typeface="+mn-cs"/>
        </a:defRPr>
      </a:lvl1pPr>
      <a:lvl2pPr marL="1721787" indent="-662226" algn="l" rtl="0" eaLnBrk="1" fontAlgn="base" hangingPunct="1">
        <a:spcBef>
          <a:spcPct val="20000"/>
        </a:spcBef>
        <a:spcAft>
          <a:spcPct val="0"/>
        </a:spcAft>
        <a:buChar char="–"/>
        <a:defRPr sz="6500">
          <a:solidFill>
            <a:schemeClr val="tx1"/>
          </a:solidFill>
          <a:latin typeface="+mn-lt"/>
          <a:ea typeface="+mn-ea"/>
        </a:defRPr>
      </a:lvl2pPr>
      <a:lvl3pPr marL="2648903" indent="-529781" algn="l" rtl="0" eaLnBrk="1" fontAlgn="base" hangingPunct="1">
        <a:spcBef>
          <a:spcPct val="20000"/>
        </a:spcBef>
        <a:spcAft>
          <a:spcPct val="0"/>
        </a:spcAft>
        <a:buChar char="•"/>
        <a:defRPr sz="5600">
          <a:solidFill>
            <a:schemeClr val="tx1"/>
          </a:solidFill>
          <a:latin typeface="+mn-lt"/>
          <a:ea typeface="+mn-ea"/>
        </a:defRPr>
      </a:lvl3pPr>
      <a:lvl4pPr marL="3708464" indent="-529781" algn="l" rtl="0" eaLnBrk="1" fontAlgn="base" hangingPunct="1">
        <a:spcBef>
          <a:spcPct val="20000"/>
        </a:spcBef>
        <a:spcAft>
          <a:spcPct val="0"/>
        </a:spcAft>
        <a:buChar char="–"/>
        <a:defRPr sz="4600">
          <a:solidFill>
            <a:schemeClr val="tx1"/>
          </a:solidFill>
          <a:latin typeface="+mn-lt"/>
          <a:ea typeface="+mn-ea"/>
        </a:defRPr>
      </a:lvl4pPr>
      <a:lvl5pPr marL="4768025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5pPr>
      <a:lvl6pPr marL="5827586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6pPr>
      <a:lvl7pPr marL="6887147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7pPr>
      <a:lvl8pPr marL="7946708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8pPr>
      <a:lvl9pPr marL="9006269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59561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2119122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3178683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4pPr>
      <a:lvl5pPr marL="4238244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5pPr>
      <a:lvl6pPr marL="5297805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6pPr>
      <a:lvl7pPr marL="6357366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7pPr>
      <a:lvl8pPr marL="7416927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8pPr>
      <a:lvl9pPr marL="8476488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881116" y="4238094"/>
            <a:ext cx="13289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答题模板</a:t>
            </a:r>
            <a:r>
              <a:rPr lang="en-US" altLang="zh-CN" sz="6000" b="1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6000" b="1" dirty="0">
              <a:solidFill>
                <a:srgbClr val="A88A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81116" y="5173950"/>
            <a:ext cx="131455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工业区位条件分析型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074961" y="1920816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典例呈现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3204766"/>
            <a:ext cx="19871438" cy="9325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[2016·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北京卷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] 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读图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M4-1,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回答问题。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国家大力推进信息化、工业化协同发展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实施精准扶贫政策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为大别山区农产品加工业发展带来新契机。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M4­1</a:t>
            </a:r>
          </a:p>
        </p:txBody>
      </p:sp>
      <p:pic>
        <p:nvPicPr>
          <p:cNvPr id="10" name="6bjd-8.jpg" descr="id:2147527226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29116" y="5725046"/>
            <a:ext cx="8568952" cy="5688632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88556" y="3204766"/>
            <a:ext cx="10787138" cy="906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阐述大别山区发展农产品加工业的有利因素。 </a:t>
            </a:r>
          </a:p>
        </p:txBody>
      </p:sp>
      <p:sp>
        <p:nvSpPr>
          <p:cNvPr id="10" name="矩形 9"/>
          <p:cNvSpPr/>
          <p:nvPr/>
        </p:nvSpPr>
        <p:spPr>
          <a:xfrm>
            <a:off x="13321804" y="2988742"/>
            <a:ext cx="8472896" cy="51125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609836" y="3348782"/>
            <a:ext cx="7920880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政策和技术支持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农产品资源丰富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接近原料地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距合肥、武汉等大中城市较近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市场广阔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修建了高速公路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交通运输条件改善。</a:t>
            </a: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影响农产品加工的因素主要从原料、政策、交通和市场等角度分析。 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1" y="1920816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思维建模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304580" y="2916735"/>
          <a:ext cx="19226136" cy="8280922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711537"/>
                <a:gridCol w="2816855"/>
                <a:gridCol w="15697744"/>
              </a:tblGrid>
              <a:tr h="703705"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分析角度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答题模板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03705">
                <a:tc rowSpan="4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自然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因素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原料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接近原料产地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原料充足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7950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能源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接近某种能源产地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如煤炭、石油、天然气、水能、风能等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能源充足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7037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土地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土地平坦开阔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利于建厂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7037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水源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临近河流、湖泊或降水多、水源充足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703705">
                <a:tc rowSpan="5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经济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因素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市场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人口稠密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市场广阔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140740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交通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临海或海港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临河、湖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特别是位于河流交汇处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临铁路、高速公路或航空港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交通便利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7037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劳动力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人口稠密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劳动力资源丰富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751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技术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科教发达或临近高等院校、科研院所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劳动力素质高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技术力量雄厚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110526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农业基础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临近商品粮基地或农业产区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农业基础雄厚或农业发达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TextBox 15"/>
          <p:cNvSpPr txBox="1"/>
          <p:nvPr/>
        </p:nvSpPr>
        <p:spPr>
          <a:xfrm>
            <a:off x="19586500" y="2160556"/>
            <a:ext cx="1785950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defTabSz="2117725" rtl="0" fontAlgn="base">
              <a:spcBef>
                <a:spcPct val="0"/>
              </a:spcBef>
              <a:spcAft>
                <a:spcPct val="0"/>
              </a:spcAft>
              <a:defRPr sz="4200"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59180" indent="-601980" algn="l" defTabSz="2117725" rtl="0" fontAlgn="base">
              <a:spcBef>
                <a:spcPct val="0"/>
              </a:spcBef>
              <a:spcAft>
                <a:spcPct val="0"/>
              </a:spcAft>
              <a:defRPr sz="4200"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17725" indent="-1203325" algn="l" defTabSz="2117725" rtl="0" fontAlgn="base">
              <a:spcBef>
                <a:spcPct val="0"/>
              </a:spcBef>
              <a:spcAft>
                <a:spcPct val="0"/>
              </a:spcAft>
              <a:defRPr sz="4200"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178175" indent="-1806575" algn="l" defTabSz="2117725" rtl="0" fontAlgn="base">
              <a:spcBef>
                <a:spcPct val="0"/>
              </a:spcBef>
              <a:spcAft>
                <a:spcPct val="0"/>
              </a:spcAft>
              <a:defRPr sz="4200"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237355" indent="-2408555" algn="l" defTabSz="2117725" rtl="0" fontAlgn="base">
              <a:spcBef>
                <a:spcPct val="0"/>
              </a:spcBef>
              <a:spcAft>
                <a:spcPct val="0"/>
              </a:spcAft>
              <a:defRPr sz="4200"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6000" algn="l" defTabSz="914400" rtl="0" eaLnBrk="1" latinLnBrk="0" hangingPunct="1">
              <a:defRPr sz="4200"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3200" algn="l" defTabSz="914400" rtl="0" eaLnBrk="1" latinLnBrk="0" hangingPunct="1">
              <a:defRPr sz="4200"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00400" algn="l" defTabSz="914400" rtl="0" eaLnBrk="1" latinLnBrk="0" hangingPunct="1">
              <a:defRPr sz="4200"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7600" algn="l" defTabSz="914400" rtl="0" eaLnBrk="1" latinLnBrk="0" hangingPunct="1">
              <a:defRPr sz="4200"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（续表）</a:t>
            </a:r>
            <a:endParaRPr lang="zh-CN" altLang="en-US" sz="40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168461" y="3132758"/>
          <a:ext cx="18362255" cy="5832647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800200"/>
                <a:gridCol w="4248472"/>
                <a:gridCol w="12313583"/>
              </a:tblGrid>
              <a:tr h="842336"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分析角度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答题模板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62096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社会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因素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政策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优惠的政策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国家倡导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1684672">
                <a:tc rowSpan="3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环境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因素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大气污染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位于盛行风的下风向、最小风频的上风向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位于与季风风向垂直的郊外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84233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水污染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远离河流上游和水源地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84233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固体废弃物污染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远离农田和居民区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1" y="1920816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应用提升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3204766"/>
            <a:ext cx="20002640" cy="2753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en-US" sz="40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[2015·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广东卷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] 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加蓬石油、森林资源丰富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但种植业较落后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已耕地面积不到全国土地面积的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2%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。根据材料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结合所学知识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完成问题。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材料　加蓬地理位置示意图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M4-2)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。</a:t>
            </a:r>
          </a:p>
        </p:txBody>
      </p:sp>
      <p:pic>
        <p:nvPicPr>
          <p:cNvPr id="10" name="5gdd5.jpg" descr="id:2147527255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61164" y="6085086"/>
            <a:ext cx="7992888" cy="554461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801524" y="11629702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M4-2</a:t>
            </a:r>
            <a:endParaRPr lang="zh-CN" altLang="en-US" sz="40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1946242"/>
            <a:ext cx="10787138" cy="2753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从自然因素考虑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在让蒂尔港建木材加工厂有哪些优势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?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 </a:t>
            </a:r>
          </a:p>
        </p:txBody>
      </p:sp>
      <p:sp>
        <p:nvSpPr>
          <p:cNvPr id="10" name="矩形 9"/>
          <p:cNvSpPr/>
          <p:nvPr/>
        </p:nvSpPr>
        <p:spPr>
          <a:xfrm>
            <a:off x="13825860" y="1946242"/>
            <a:ext cx="8040848" cy="60110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897868" y="2068230"/>
            <a:ext cx="7896832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森林资源丰富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土地面积广阔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临近海洋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气候较凉爽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工人便于工作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地形平坦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利于建厂。</a:t>
            </a: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木材加工厂属原料密集型企业。从自然条件看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加蓬雨林资源丰富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让蒂尔港处地势平坦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从社会经济条件看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让蒂尔港地价低、劳动力价格低、海上交通便利。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2517746"/>
            <a:ext cx="20002640" cy="10248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en-US" sz="40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[2015·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福建卷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] 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M4-3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示意关中地区和楚河地区。阅读图文材料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完成下列问题。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材料　吉尔吉斯斯坦多山地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林木等资源丰富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;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农业以畜牧业和小麦、棉花等种植业为主。在楚河中游地区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中吉两国合资建设的造纸厂规模与产量居中亚地区前茅。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40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M4-3</a:t>
            </a:r>
            <a:endParaRPr lang="en-US" altLang="zh-CN" sz="40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pic>
        <p:nvPicPr>
          <p:cNvPr id="6" name="5fjdl9.jpg" descr="id:214752726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81044" y="5509022"/>
            <a:ext cx="11593288" cy="5976664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32572" y="1476574"/>
            <a:ext cx="195861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楚河中游地区某中学的同学对造纸厂的规模是否扩大展开讨论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形成了两种不同的看法。选择你支持的一种看法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并为其提供论据。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A: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可扩大造纸厂规模。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B: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不宜扩大造纸厂规模。</a:t>
            </a:r>
          </a:p>
        </p:txBody>
      </p:sp>
      <p:sp>
        <p:nvSpPr>
          <p:cNvPr id="10" name="矩形 9"/>
          <p:cNvSpPr/>
          <p:nvPr/>
        </p:nvSpPr>
        <p:spPr>
          <a:xfrm>
            <a:off x="1800524" y="5148982"/>
            <a:ext cx="19946216" cy="67687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60564" y="5292998"/>
            <a:ext cx="19370152" cy="657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支持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。农业发展为造纸工业提供更多的资源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中吉两国经贸合作的加强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资金来源更充足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先进设备的引进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林木等资源利用率提高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社会经济的发展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市场扩大。</a:t>
            </a:r>
          </a:p>
          <a:p>
            <a:pPr>
              <a:lnSpc>
                <a:spcPct val="130000"/>
              </a:lnSpc>
            </a:pP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或支持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。造纸厂规模与产量大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而市场有限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扩大造纸厂规模可能加剧水资源紧张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可能产生水体、环境污染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砍伐林木可能导致生态破坏。</a:t>
            </a: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本题主要考查工业区位选择。本题属于开放性试题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可以选择支持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观点或支持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观点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并进行分析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但要注意自圆其说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不能自相矛盾。支持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观点的理由是农业发展为造纸工业提供更多的资源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中吉两国经贸合作加强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资金来源更充足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先进设备的引进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使林木等资源利用率提高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社会经济发展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市场扩大。支持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观点的理由是造纸厂规模与产量大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而市场有限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扩大造纸厂规模可能加剧水资源紧张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可能产生水体、环境污染</a:t>
            </a:r>
            <a:r>
              <a:rPr lang="en-US" altLang="zh-CN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砍伐林木可能导致生态破坏。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theme/theme1.xml><?xml version="1.0" encoding="utf-8"?>
<a:theme xmlns:a="http://schemas.openxmlformats.org/drawingml/2006/main" name="主题12">
  <a:themeElements>
    <a:clrScheme name="默认设计模板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主题12</Template>
  <TotalTime>8</TotalTime>
  <Words>552</Words>
  <Application>WPS 演示</Application>
  <PresentationFormat>自定义</PresentationFormat>
  <Paragraphs>79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主题12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2016-01-31T01:38:00Z</dcterms:created>
  <dcterms:modified xsi:type="dcterms:W3CDTF">2019-02-14T09:39:08Z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