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95" r:id="rId1"/>
  </p:sldMasterIdLst>
  <p:notesMasterIdLst>
    <p:notesMasterId r:id="rId19"/>
  </p:notesMasterIdLst>
  <p:handoutMasterIdLst>
    <p:handoutMasterId r:id="rId20"/>
  </p:handoutMasterIdLst>
  <p:sldIdLst>
    <p:sldId id="293" r:id="rId2"/>
    <p:sldId id="277" r:id="rId3"/>
    <p:sldId id="302" r:id="rId4"/>
    <p:sldId id="298" r:id="rId5"/>
    <p:sldId id="311" r:id="rId6"/>
    <p:sldId id="304" r:id="rId7"/>
    <p:sldId id="312" r:id="rId8"/>
    <p:sldId id="313" r:id="rId9"/>
    <p:sldId id="306" r:id="rId10"/>
    <p:sldId id="315" r:id="rId11"/>
    <p:sldId id="316" r:id="rId12"/>
    <p:sldId id="296" r:id="rId13"/>
    <p:sldId id="307" r:id="rId14"/>
    <p:sldId id="299" r:id="rId15"/>
    <p:sldId id="308" r:id="rId16"/>
    <p:sldId id="317" r:id="rId17"/>
    <p:sldId id="309" r:id="rId18"/>
  </p:sldIdLst>
  <p:sldSz cx="23763288" cy="13322300"/>
  <p:notesSz cx="6858000" cy="9144000"/>
  <p:defaultTextStyle>
    <a:defPPr>
      <a:defRPr lang="zh-CN"/>
    </a:defPPr>
    <a:lvl1pPr algn="l" defTabSz="2116262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1058449" indent="-601563" algn="l" defTabSz="2116262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2116262" indent="-1202493" algn="l" defTabSz="2116262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3175978" indent="-1805328" algn="l" defTabSz="2116262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4234425" indent="-2406893" algn="l" defTabSz="2116262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4420" algn="l" defTabSz="913767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1301" algn="l" defTabSz="913767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198189" algn="l" defTabSz="913767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5071" algn="l" defTabSz="913767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8A77"/>
    <a:srgbClr val="A50021"/>
    <a:srgbClr val="329B61"/>
    <a:srgbClr val="339B61"/>
    <a:srgbClr val="404040"/>
    <a:srgbClr val="002E8A"/>
    <a:srgbClr val="004A60"/>
    <a:srgbClr val="006600"/>
    <a:srgbClr val="FF6600"/>
    <a:srgbClr val="7F2F2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 autoAdjust="0"/>
    <p:restoredTop sz="94660"/>
  </p:normalViewPr>
  <p:slideViewPr>
    <p:cSldViewPr>
      <p:cViewPr>
        <p:scale>
          <a:sx n="33" d="100"/>
          <a:sy n="33" d="100"/>
        </p:scale>
        <p:origin x="-1092" y="-504"/>
      </p:cViewPr>
      <p:guideLst>
        <p:guide orient="horz" pos="4196"/>
        <p:guide pos="748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931F0-0F06-4D43-84F3-9562F0EEE9E7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C85A7E-BC9E-4B02-A88E-93F2C7987C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255D1F0-0559-45E3-AA3F-653AFB4BCBF4}" type="datetimeFigureOut">
              <a:rPr lang="zh-CN" altLang="en-US"/>
              <a:pPr>
                <a:defRPr/>
              </a:pPr>
              <a:t>2019/2/14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71475" y="685800"/>
            <a:ext cx="61150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9E6B5E2-414F-4B9B-AAB9-9B87664B65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8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67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65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53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420" algn="l" defTabSz="91376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301" algn="l" defTabSz="91376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189" algn="l" defTabSz="91376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071" algn="l" defTabSz="91376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82247" y="4138549"/>
            <a:ext cx="20198795" cy="285566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64493" y="7549303"/>
            <a:ext cx="16634302" cy="3404588"/>
          </a:xfrm>
        </p:spPr>
        <p:txBody>
          <a:bodyPr/>
          <a:lstStyle>
            <a:lvl1pPr marL="0" indent="0" algn="ctr">
              <a:buNone/>
              <a:defRPr/>
            </a:lvl1pPr>
            <a:lvl2pPr marL="1059561" indent="0" algn="ctr">
              <a:buNone/>
              <a:defRPr/>
            </a:lvl2pPr>
            <a:lvl3pPr marL="2119122" indent="0" algn="ctr">
              <a:buNone/>
              <a:defRPr/>
            </a:lvl3pPr>
            <a:lvl4pPr marL="3178683" indent="0" algn="ctr">
              <a:buNone/>
              <a:defRPr/>
            </a:lvl4pPr>
            <a:lvl5pPr marL="4238244" indent="0" algn="ctr">
              <a:buNone/>
              <a:defRPr/>
            </a:lvl5pPr>
            <a:lvl6pPr marL="5297805" indent="0" algn="ctr">
              <a:buNone/>
              <a:defRPr/>
            </a:lvl6pPr>
            <a:lvl7pPr marL="6357366" indent="0" algn="ctr">
              <a:buNone/>
              <a:defRPr/>
            </a:lvl7pPr>
            <a:lvl8pPr marL="7416927" indent="0" algn="ctr">
              <a:buNone/>
              <a:defRPr/>
            </a:lvl8pPr>
            <a:lvl9pPr marL="8476488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0A67685-1341-46D7-831D-BAF1995D9264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83BA8B2-964A-4F22-A89D-7FFA4153A6AE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228384" y="533511"/>
            <a:ext cx="5346740" cy="1136712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88164" y="533511"/>
            <a:ext cx="15644165" cy="113671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023EEBCD-CE0D-4C89-BA05-096135116F75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3B139CD-4EEB-4BB4-985B-77D9A9C26D8A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7136" y="8560812"/>
            <a:ext cx="20198795" cy="2645957"/>
          </a:xfrm>
        </p:spPr>
        <p:txBody>
          <a:bodyPr anchor="t"/>
          <a:lstStyle>
            <a:lvl1pPr algn="l">
              <a:defRPr sz="9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77136" y="5646560"/>
            <a:ext cx="20198795" cy="2914252"/>
          </a:xfrm>
        </p:spPr>
        <p:txBody>
          <a:bodyPr anchor="b"/>
          <a:lstStyle>
            <a:lvl1pPr marL="0" indent="0">
              <a:buNone/>
              <a:defRPr sz="4600"/>
            </a:lvl1pPr>
            <a:lvl2pPr marL="1059561" indent="0">
              <a:buNone/>
              <a:defRPr sz="4200"/>
            </a:lvl2pPr>
            <a:lvl3pPr marL="2119122" indent="0">
              <a:buNone/>
              <a:defRPr sz="3700"/>
            </a:lvl3pPr>
            <a:lvl4pPr marL="3178683" indent="0">
              <a:buNone/>
              <a:defRPr sz="3200"/>
            </a:lvl4pPr>
            <a:lvl5pPr marL="4238244" indent="0">
              <a:buNone/>
              <a:defRPr sz="3200"/>
            </a:lvl5pPr>
            <a:lvl6pPr marL="5297805" indent="0">
              <a:buNone/>
              <a:defRPr sz="3200"/>
            </a:lvl6pPr>
            <a:lvl7pPr marL="6357366" indent="0">
              <a:buNone/>
              <a:defRPr sz="3200"/>
            </a:lvl7pPr>
            <a:lvl8pPr marL="7416927" indent="0">
              <a:buNone/>
              <a:defRPr sz="3200"/>
            </a:lvl8pPr>
            <a:lvl9pPr marL="8476488" indent="0">
              <a:buNone/>
              <a:defRPr sz="3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CBD182C-8814-4815-B9D4-82BD31C83DBC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8165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079672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F3CDADB-AD1E-43D2-A4CA-04DE06116F5F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8164" y="2982099"/>
            <a:ext cx="10499579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8164" y="4224896"/>
            <a:ext cx="10499579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071422" y="2982099"/>
            <a:ext cx="10503703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071422" y="4224896"/>
            <a:ext cx="10503703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74210D46-9BDB-48AA-8175-4A54372F25AF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17C35DB-B63F-4E68-9C35-D2FD9F1E7507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A7FB8C3-7697-48B8-87CC-8A830DBA38EB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8166" y="530425"/>
            <a:ext cx="7817958" cy="225739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90786" y="530426"/>
            <a:ext cx="13284338" cy="11370214"/>
          </a:xfrm>
        </p:spPr>
        <p:txBody>
          <a:bodyPr/>
          <a:lstStyle>
            <a:lvl1pPr>
              <a:defRPr sz="7400"/>
            </a:lvl1pPr>
            <a:lvl2pPr>
              <a:defRPr sz="6500"/>
            </a:lvl2pPr>
            <a:lvl3pPr>
              <a:defRPr sz="56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88166" y="2787816"/>
            <a:ext cx="7817958" cy="9112824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00976610-391B-4EE0-9915-E860EC8D88C0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7771" y="9325610"/>
            <a:ext cx="14257973" cy="1100941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657771" y="1190372"/>
            <a:ext cx="14257973" cy="7993380"/>
          </a:xfrm>
        </p:spPr>
        <p:txBody>
          <a:bodyPr/>
          <a:lstStyle>
            <a:lvl1pPr marL="0" indent="0">
              <a:buNone/>
              <a:defRPr sz="7400"/>
            </a:lvl1pPr>
            <a:lvl2pPr marL="1059561" indent="0">
              <a:buNone/>
              <a:defRPr sz="6500"/>
            </a:lvl2pPr>
            <a:lvl3pPr marL="2119122" indent="0">
              <a:buNone/>
              <a:defRPr sz="5600"/>
            </a:lvl3pPr>
            <a:lvl4pPr marL="3178683" indent="0">
              <a:buNone/>
              <a:defRPr sz="4600"/>
            </a:lvl4pPr>
            <a:lvl5pPr marL="4238244" indent="0">
              <a:buNone/>
              <a:defRPr sz="4600"/>
            </a:lvl5pPr>
            <a:lvl6pPr marL="5297805" indent="0">
              <a:buNone/>
              <a:defRPr sz="4600"/>
            </a:lvl6pPr>
            <a:lvl7pPr marL="6357366" indent="0">
              <a:buNone/>
              <a:defRPr sz="4600"/>
            </a:lvl7pPr>
            <a:lvl8pPr marL="7416927" indent="0">
              <a:buNone/>
              <a:defRPr sz="4600"/>
            </a:lvl8pPr>
            <a:lvl9pPr marL="8476488" indent="0">
              <a:buNone/>
              <a:defRPr sz="46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57771" y="10426551"/>
            <a:ext cx="14257973" cy="1563519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965706C-6200-41DC-97DF-8DBDA5FCC973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8165" y="533510"/>
            <a:ext cx="21386959" cy="222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8165" y="3108538"/>
            <a:ext cx="21386959" cy="8792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88165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>
              <a:defRPr sz="32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119124" y="12131928"/>
            <a:ext cx="7525041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ctr">
              <a:defRPr sz="32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030357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r">
              <a:defRPr sz="3200" smtClean="0"/>
            </a:lvl1pPr>
          </a:lstStyle>
          <a:p>
            <a:fld id="{1820DA81-32EC-4BBD-A831-017E0FC36E16}" type="slidenum">
              <a:rPr lang="zh-CN" altLang="en-US" smtClean="0"/>
              <a:pPr/>
              <a:t>‹#›</a:t>
            </a:fld>
            <a:endParaRPr lang="en-US" altLang="zh-CN"/>
          </a:p>
        </p:txBody>
      </p:sp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  <p:sldLayoutId id="2147483808" r:id="rId13"/>
    <p:sldLayoutId id="2147483809" r:id="rId14"/>
    <p:sldLayoutId id="2147483810" r:id="rId15"/>
    <p:sldLayoutId id="2147483811" r:id="rId16"/>
    <p:sldLayoutId id="2147483812" r:id="rId17"/>
    <p:sldLayoutId id="2147483813" r:id="rId18"/>
    <p:sldLayoutId id="2147483814" r:id="rId19"/>
    <p:sldLayoutId id="2147483815" r:id="rId20"/>
    <p:sldLayoutId id="2147483816" r:id="rId21"/>
    <p:sldLayoutId id="2147483817" r:id="rId22"/>
    <p:sldLayoutId id="2147483818" r:id="rId23"/>
    <p:sldLayoutId id="2147483819" r:id="rId24"/>
    <p:sldLayoutId id="2147483820" r:id="rId25"/>
    <p:sldLayoutId id="2147483821" r:id="rId26"/>
    <p:sldLayoutId id="2147483822" r:id="rId27"/>
    <p:sldLayoutId id="2147483823" r:id="rId28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5pPr>
      <a:lvl6pPr marL="1059561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6pPr>
      <a:lvl7pPr marL="2119122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7pPr>
      <a:lvl8pPr marL="3178683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8pPr>
      <a:lvl9pPr marL="4238244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794671" indent="-794671" algn="l" rtl="0" eaLnBrk="1" fontAlgn="base" hangingPunct="1">
        <a:spcBef>
          <a:spcPct val="20000"/>
        </a:spcBef>
        <a:spcAft>
          <a:spcPct val="0"/>
        </a:spcAft>
        <a:buChar char="•"/>
        <a:defRPr sz="7400">
          <a:solidFill>
            <a:schemeClr val="tx1"/>
          </a:solidFill>
          <a:latin typeface="+mn-lt"/>
          <a:ea typeface="+mn-ea"/>
          <a:cs typeface="+mn-cs"/>
        </a:defRPr>
      </a:lvl1pPr>
      <a:lvl2pPr marL="1721787" indent="-662226" algn="l" rtl="0" eaLnBrk="1" fontAlgn="base" hangingPunct="1">
        <a:spcBef>
          <a:spcPct val="20000"/>
        </a:spcBef>
        <a:spcAft>
          <a:spcPct val="0"/>
        </a:spcAft>
        <a:buChar char="–"/>
        <a:defRPr sz="6500">
          <a:solidFill>
            <a:schemeClr val="tx1"/>
          </a:solidFill>
          <a:latin typeface="+mn-lt"/>
          <a:ea typeface="+mn-ea"/>
        </a:defRPr>
      </a:lvl2pPr>
      <a:lvl3pPr marL="2648903" indent="-529781" algn="l" rtl="0" eaLnBrk="1" fontAlgn="base" hangingPunct="1">
        <a:spcBef>
          <a:spcPct val="20000"/>
        </a:spcBef>
        <a:spcAft>
          <a:spcPct val="0"/>
        </a:spcAft>
        <a:buChar char="•"/>
        <a:defRPr sz="5600">
          <a:solidFill>
            <a:schemeClr val="tx1"/>
          </a:solidFill>
          <a:latin typeface="+mn-lt"/>
          <a:ea typeface="+mn-ea"/>
        </a:defRPr>
      </a:lvl3pPr>
      <a:lvl4pPr marL="3708464" indent="-529781" algn="l" rtl="0" eaLnBrk="1" fontAlgn="base" hangingPunct="1">
        <a:spcBef>
          <a:spcPct val="20000"/>
        </a:spcBef>
        <a:spcAft>
          <a:spcPct val="0"/>
        </a:spcAft>
        <a:buChar char="–"/>
        <a:defRPr sz="4600">
          <a:solidFill>
            <a:schemeClr val="tx1"/>
          </a:solidFill>
          <a:latin typeface="+mn-lt"/>
          <a:ea typeface="+mn-ea"/>
        </a:defRPr>
      </a:lvl4pPr>
      <a:lvl5pPr marL="4768025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5pPr>
      <a:lvl6pPr marL="5827586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6pPr>
      <a:lvl7pPr marL="6887147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7pPr>
      <a:lvl8pPr marL="7946708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8pPr>
      <a:lvl9pPr marL="9006269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59561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2119122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3178683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4pPr>
      <a:lvl5pPr marL="4238244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5pPr>
      <a:lvl6pPr marL="5297805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6pPr>
      <a:lvl7pPr marL="6357366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7pPr>
      <a:lvl8pPr marL="7416927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8pPr>
      <a:lvl9pPr marL="8476488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r>
              <a:rPr lang="zh-CN" altLang="en-US" sz="6000" b="1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小专题</a:t>
            </a:r>
            <a:r>
              <a:rPr lang="en-US" altLang="zh-CN" sz="6000" b="1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000" b="1" dirty="0">
              <a:solidFill>
                <a:srgbClr val="A88A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81123" y="5173952"/>
            <a:ext cx="13145545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r>
              <a:rPr lang="zh-CN" altLang="en-US" sz="10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气候类型的判读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97217" y="1682271"/>
            <a:ext cx="19871439" cy="992519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③几种易混淆的气候类型比较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951767" y="2949819"/>
          <a:ext cx="19145385" cy="7558192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3815203"/>
                <a:gridCol w="4925082"/>
                <a:gridCol w="10405100"/>
              </a:tblGrid>
              <a:tr h="87965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气候类型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相似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不同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43874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热带</a:t>
                      </a:r>
                      <a:r>
                        <a:rPr lang="zh-CN" sz="37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草原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气候与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热带季</a:t>
                      </a:r>
                      <a:r>
                        <a:rPr lang="zh-CN" sz="37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风气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候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全年各月均高温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降水有明显的干季和湿季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旱季和雨季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雨季降水量不同。</a:t>
                      </a: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热带季风气候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雨季降水量更多、更集中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降水有突变的现象</a:t>
                      </a: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热带草原气候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湿季降水相对较少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降水有渐变的现象。若判断位于南半球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则一定是热带草原气候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2291061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亚热带</a:t>
                      </a:r>
                      <a:r>
                        <a:rPr lang="zh-CN" sz="37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季风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气候和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温带季</a:t>
                      </a:r>
                      <a:r>
                        <a:rPr lang="zh-CN" sz="37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风气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候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夏季高温多雨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冬季相对干冷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雨热同期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亚热带季风气候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最冷月平均气温高于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0℃(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雨季长　温带季风气候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最冷月平均气温低于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0℃,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雨季较短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66008" y="1303301"/>
            <a:ext cx="19216823" cy="992519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（续表）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094643" y="2625959"/>
          <a:ext cx="18716757" cy="8846598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3729789"/>
                <a:gridCol w="4814818"/>
                <a:gridCol w="10172150"/>
              </a:tblGrid>
              <a:tr h="793901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气候类型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相似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不同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43874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温带海</a:t>
                      </a:r>
                      <a:r>
                        <a:rPr lang="zh-CN" sz="37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洋性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气候和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温带大</a:t>
                      </a:r>
                      <a:r>
                        <a:rPr lang="zh-CN" sz="37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陆性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气候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降水总量有时相似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温带海洋性气候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最冷月平均气温高于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0℃(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),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各月降水分配较均匀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年降水量一般可达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750 mm)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温带大陆性气候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最冷月平均气温低于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0℃,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降水季节变化大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一般集中于夏季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3656231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温带季</a:t>
                      </a:r>
                      <a:r>
                        <a:rPr lang="zh-CN" sz="37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风气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候和温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带大陆</a:t>
                      </a:r>
                      <a:r>
                        <a:rPr lang="zh-CN" sz="37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性气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候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气候冬冷夏暖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降水都是夏季相对较多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温带季风气候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均温低于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0℃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的月份少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有明显的雨季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(7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 温带大陆性气候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均温低于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0℃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的月份多一些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一般无明显的雨季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若位于南半球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则可排除温带季风气候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7" y="1920821"/>
            <a:ext cx="2677892" cy="692497"/>
            <a:chOff x="2074961" y="4276948"/>
            <a:chExt cx="2677891" cy="69249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1" y="4276948"/>
              <a:ext cx="2287292" cy="6924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900" spc="199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题组巩固</a:t>
              </a:r>
              <a:endParaRPr lang="zh-CN" altLang="en-US" sz="3900" spc="1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4639" y="2874941"/>
            <a:ext cx="19645451" cy="1892765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Z2-2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为北半球亚热带地区大陆东西两岸①②两地降水量逐月累计折线图。读图完成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1~2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题。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52950" y="9810919"/>
            <a:ext cx="2143140" cy="692437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Z2-2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9gh133.EPS" descr="id:2147522431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38306" y="4738819"/>
            <a:ext cx="7818616" cy="4804004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3" y="1946248"/>
            <a:ext cx="9429815" cy="4313428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9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1 . 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与①地相比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,②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地降水量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A.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春季较多 	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B.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夏季较多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C.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秋季较多 	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D.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冬季较多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zh-CN" altLang="en-US" sz="39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zh-CN" altLang="en-US" sz="37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10344" y="2160555"/>
            <a:ext cx="8798547" cy="55721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7" tIns="45690" rIns="91377" bIns="4569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024652" y="2374870"/>
            <a:ext cx="8429683" cy="5273691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[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北半球亚热带大陆东岸为亚热带季风气候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大陆西岸为地中海气候。从图中累计降水量可知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,①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地应为冬季温和少雨、夏季高温多雨的亚热带季风气候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,②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地应为冬季温和多雨、夏季炎热干燥的地中海气候。所以与①地相比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,②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地降水量冬季较多。</a:t>
            </a:r>
            <a:endParaRPr lang="zh-CN" altLang="en-US" sz="37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3" y="1946245"/>
            <a:ext cx="9429815" cy="4593505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9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2 . 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夏季影响①地的大气环流是 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A.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夏季风 	</a:t>
            </a:r>
            <a:endParaRPr lang="en-US" altLang="zh-CN" sz="39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B.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副极地低气压带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C.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西风带 	</a:t>
            </a:r>
            <a:endParaRPr lang="en-US" altLang="zh-CN" sz="39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D.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东北信风带</a:t>
            </a:r>
          </a:p>
        </p:txBody>
      </p:sp>
      <p:sp>
        <p:nvSpPr>
          <p:cNvPr id="6" name="矩形 5"/>
          <p:cNvSpPr/>
          <p:nvPr/>
        </p:nvSpPr>
        <p:spPr>
          <a:xfrm>
            <a:off x="13596156" y="2160560"/>
            <a:ext cx="8012729" cy="285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7" tIns="45690" rIns="91377" bIns="4569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881908" y="2374870"/>
            <a:ext cx="7572427" cy="2312880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①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地为亚热带季风气候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其成因为海陆热力性质差异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夏季受来自海洋的夏季风影响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高温多雨。</a:t>
            </a:r>
            <a:endParaRPr lang="zh-CN" altLang="en-US" sz="37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7" y="1946248"/>
            <a:ext cx="19431137" cy="1892765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2011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年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11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月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28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日至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12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月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9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日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联合国气候变化大会在南非东部海滨城市德班召开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大会重点关注了二氧化碳排放。据此回答第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3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题。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523398" y="4318394"/>
          <a:ext cx="16859362" cy="6200416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4986938"/>
                <a:gridCol w="1975679"/>
                <a:gridCol w="1979349"/>
                <a:gridCol w="1979349"/>
                <a:gridCol w="1979349"/>
                <a:gridCol w="1979349"/>
                <a:gridCol w="1979349"/>
              </a:tblGrid>
              <a:tr h="80380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月份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1</a:t>
                      </a:r>
                      <a:r>
                        <a:rPr lang="zh-CN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月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2</a:t>
                      </a:r>
                      <a:r>
                        <a:rPr lang="zh-CN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月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3</a:t>
                      </a:r>
                      <a:r>
                        <a:rPr lang="zh-CN" alt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月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4</a:t>
                      </a:r>
                      <a:r>
                        <a:rPr lang="zh-CN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月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5</a:t>
                      </a:r>
                      <a:r>
                        <a:rPr lang="zh-CN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月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6</a:t>
                      </a:r>
                      <a:r>
                        <a:rPr lang="zh-CN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月</a:t>
                      </a:r>
                    </a:p>
                  </a:txBody>
                  <a:tcPr marL="0" marR="0" marT="0" marB="0" anchor="ctr"/>
                </a:tc>
              </a:tr>
              <a:tr h="134915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平均气温</a:t>
                      </a:r>
                      <a:r>
                        <a:rPr lang="en-US" alt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(℃)</a:t>
                      </a:r>
                      <a:endParaRPr lang="zh-CN" altLang="en-US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23.5</a:t>
                      </a:r>
                      <a:endParaRPr lang="zh-CN" altLang="en-US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24.5</a:t>
                      </a:r>
                      <a:endParaRPr lang="zh-CN" altLang="en-US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23.5</a:t>
                      </a:r>
                      <a:endParaRPr lang="zh-CN" altLang="en-US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22.0</a:t>
                      </a:r>
                      <a:endParaRPr lang="zh-CN" altLang="en-US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19.0</a:t>
                      </a:r>
                      <a:endParaRPr lang="zh-CN" altLang="en-US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16.5</a:t>
                      </a:r>
                      <a:endParaRPr lang="zh-CN" altLang="en-US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</a:tr>
              <a:tr h="134915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降水量</a:t>
                      </a:r>
                      <a:r>
                        <a:rPr lang="en-US" alt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(mm)</a:t>
                      </a:r>
                      <a:endParaRPr lang="zh-CN" altLang="en-US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118</a:t>
                      </a:r>
                      <a:endParaRPr lang="zh-CN" altLang="en-US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128</a:t>
                      </a:r>
                      <a:endParaRPr lang="zh-CN" altLang="en-US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113</a:t>
                      </a:r>
                      <a:endParaRPr lang="zh-CN" altLang="en-US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91</a:t>
                      </a:r>
                      <a:endParaRPr lang="zh-CN" altLang="en-US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59</a:t>
                      </a:r>
                      <a:endParaRPr lang="zh-CN" altLang="en-US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36</a:t>
                      </a:r>
                      <a:endParaRPr lang="zh-CN" altLang="en-US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</a:tr>
              <a:tr h="134915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平均气温</a:t>
                      </a:r>
                      <a:r>
                        <a:rPr lang="en-US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(℃)</a:t>
                      </a:r>
                      <a:endParaRPr lang="zh-CN" altLang="en-US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16.5</a:t>
                      </a:r>
                      <a:endParaRPr lang="zh-CN" altLang="en-US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17.0</a:t>
                      </a:r>
                      <a:endParaRPr lang="zh-CN" altLang="en-US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19.0</a:t>
                      </a:r>
                      <a:endParaRPr lang="zh-CN" altLang="en-US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20.0</a:t>
                      </a:r>
                      <a:endParaRPr lang="zh-CN" altLang="en-US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21.5</a:t>
                      </a:r>
                      <a:endParaRPr lang="zh-CN" altLang="en-US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22.5</a:t>
                      </a:r>
                      <a:endParaRPr lang="zh-CN" altLang="en-US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</a:tr>
              <a:tr h="134915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降水量</a:t>
                      </a:r>
                      <a:r>
                        <a:rPr lang="en-US" alt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(mm)</a:t>
                      </a:r>
                      <a:endParaRPr lang="zh-CN" altLang="en-US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26</a:t>
                      </a:r>
                      <a:endParaRPr lang="zh-CN" altLang="en-US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39</a:t>
                      </a:r>
                      <a:endParaRPr lang="zh-CN" altLang="en-US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63</a:t>
                      </a:r>
                      <a:endParaRPr lang="zh-CN" altLang="en-US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85</a:t>
                      </a:r>
                      <a:endParaRPr lang="zh-CN" altLang="en-US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121</a:t>
                      </a:r>
                      <a:endParaRPr lang="zh-CN" altLang="en-US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124</a:t>
                      </a:r>
                      <a:endParaRPr lang="zh-CN" altLang="en-US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3" y="1946245"/>
            <a:ext cx="9429815" cy="4593505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9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3 . 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据下表分析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德班的气候类型是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A.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热带雨林气候 	</a:t>
            </a:r>
            <a:endParaRPr lang="en-US" altLang="zh-CN" sz="39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B.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热带草原气候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C.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热带季风气候 	</a:t>
            </a:r>
            <a:endParaRPr lang="en-US" altLang="zh-CN" sz="39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D.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地中海气候</a:t>
            </a:r>
          </a:p>
        </p:txBody>
      </p:sp>
      <p:sp>
        <p:nvSpPr>
          <p:cNvPr id="6" name="矩形 5"/>
          <p:cNvSpPr/>
          <p:nvPr/>
        </p:nvSpPr>
        <p:spPr>
          <a:xfrm>
            <a:off x="13596156" y="2160556"/>
            <a:ext cx="8012729" cy="30003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7" tIns="45690" rIns="91377" bIns="4569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39032" y="2160558"/>
            <a:ext cx="7572427" cy="3793286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从表中可知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德班最冷月平均气温在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15℃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以上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应是热带气候类型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且其年降水量在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1000 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毫米左右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干、湿季交替明显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故应是热带草原气候。</a:t>
            </a:r>
            <a:endParaRPr lang="zh-CN" altLang="en-US" sz="37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3" y="1946245"/>
            <a:ext cx="11001451" cy="4593505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9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4 . 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[2017·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海南卷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] 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阅读图文材料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完成下列要求。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新西兰首都惠灵顿依山坡而建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三面环山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西面朝向大海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有“风城”之称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Z2-3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示意惠灵顿的位置。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分析惠灵顿常年多风的原因。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810866" y="7661285"/>
            <a:ext cx="2143140" cy="692437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Z2-3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9gh135.jpg" descr="id:214752245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4882043" y="2089119"/>
            <a:ext cx="5500726" cy="527473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094643" y="8732853"/>
            <a:ext cx="19002509" cy="25717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7" tIns="45690" rIns="91377" bIns="45690"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37515" y="8908821"/>
            <a:ext cx="18498415" cy="2312880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地处西风带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常年盛行偏西风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两岛之间为海峡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风速加快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依山面海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迎风。</a:t>
            </a:r>
          </a:p>
          <a:p>
            <a:pPr>
              <a:lnSpc>
                <a:spcPct val="130000"/>
              </a:lnSpc>
            </a:pP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据图分析可知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惠灵顿地处西风带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常年盛行偏西风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加上三面环山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西面朝向大海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喇叭”形的地貌有利于风的深入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所以常年多风。</a:t>
            </a:r>
            <a:endParaRPr lang="zh-CN" altLang="en-US" sz="37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074967" y="1920821"/>
            <a:ext cx="2677892" cy="692497"/>
            <a:chOff x="2074961" y="4276948"/>
            <a:chExt cx="2677891" cy="69249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1" y="4276948"/>
              <a:ext cx="2287292" cy="6924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900" spc="199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知识整合</a:t>
              </a:r>
              <a:endParaRPr lang="zh-CN" altLang="en-US" sz="3900" spc="1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9" y="3204768"/>
            <a:ext cx="19871439" cy="3693258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9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en-US" sz="39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影响气候的因素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9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en-US" sz="39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太阳辐射→气温→“以温定带”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9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利用气温高低判断南北半球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:6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、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7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、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8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月气温高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,12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、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、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月气温低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位于北半球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;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反之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位于南半球。利用气温确定温度带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利用降水量及其季节变化确定气候类型。</a:t>
            </a:r>
            <a:endParaRPr lang="en-US" altLang="zh-CN" sz="39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523537" y="7089777"/>
          <a:ext cx="14216161" cy="4387476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7051623"/>
                <a:gridCol w="7164538"/>
              </a:tblGrid>
              <a:tr h="73124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月均温度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温度带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3124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最冷月在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15℃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以上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热带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3124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最冷月在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0~15℃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亚热带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3124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最冷月在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-10~0℃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以下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温带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3124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最冷月在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-10℃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以下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亚寒带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3124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最热月低于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5℃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寒带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380263" y="1946248"/>
            <a:ext cx="20574145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37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大气环流→降水→“以水定型”</a:t>
            </a:r>
            <a:endParaRPr lang="en-US" altLang="zh-CN" sz="3700" dirty="0" smtClean="0">
              <a:solidFill>
                <a:srgbClr val="A88A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594577" y="3017812"/>
          <a:ext cx="20502705" cy="12494938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3468502"/>
                <a:gridCol w="12676485"/>
                <a:gridCol w="4357718"/>
              </a:tblGrid>
              <a:tr h="731246"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降水特点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气候类型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31246"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年雨型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全年降水多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年降水量在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2000 mm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以上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热带雨林气候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4624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全年湿润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年降水量为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500~1000 mm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温带海洋性气候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462492">
                <a:tc rowSpan="4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夏雨型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一年分为明显的旱、雨两季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年降水量为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1500~2000 mm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热带季风气候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4624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一年分为明显的干、湿两季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年降水量为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750~1000 mm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热带草原气候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4624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夏季降水多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年降水量为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800~1500 mm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亚热带季风气候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4624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夏季多雨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冬季干燥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年降水量为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400~800 mm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温带季风气候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4624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冬雨型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冬季多雨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夏季干燥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年降水量为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300~1000 mm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地中海气候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95002"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少雨型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年降水量少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小于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 mm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热带沙漠气候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4624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苔原气候、冰原气候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9" y="1946245"/>
            <a:ext cx="19871439" cy="5493751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9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(3)</a:t>
            </a:r>
            <a:r>
              <a:rPr lang="zh-CN" altLang="en-US" sz="39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人类活动→局部气候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①释放废热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影响大气温度。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②排放温室气体和氟氯烷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改变大气成分。二氧化碳等温室气体的排放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加剧温室效应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;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人类活动排放出的氟氯烷破坏臭氧层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使地面接收的太阳紫外线辐射增强。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③改变下垫面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影响局部地区气候。人工造林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兴修水利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使气温变化趋于缓和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;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破坏地表植被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使气候恶化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;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人口密集、工业集中的城市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形成城市气候。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9" y="1017547"/>
            <a:ext cx="19871439" cy="2793012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9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en-US" sz="39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世界主要气候类型及其判断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9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en-US" sz="3900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世界主要气候类型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①气候类型的分布、特点和成因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023205" y="3816648"/>
          <a:ext cx="19859761" cy="13893678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500198"/>
                <a:gridCol w="2214578"/>
                <a:gridCol w="3214710"/>
                <a:gridCol w="5143536"/>
                <a:gridCol w="4071966"/>
                <a:gridCol w="3714773"/>
              </a:tblGrid>
              <a:tr h="14624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温度带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气候类型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分布规律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典型地区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气候成因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气候特点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2924985">
                <a:tc rowSpan="4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热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热带雨林气候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南北纬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10°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之间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南美洲亚马孙河流域、非洲刚果河流域和几内亚湾沿岸、亚洲马来群岛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受赤道低气压带控制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盛行上升气流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终年高温多雨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29249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热带草原气候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南北纬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10°~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南北回归线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非洲中部大部地区、澳大利亚北部和东部、南美洲巴西高原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受赤道低气压带和信风带或副热带高气压带交替控制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全年高温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一年中有明显的干、湿两季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29249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热带季风气候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10°N~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北回归线大陆东岸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亚洲印度半岛、中南半岛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气压带和风带的季节移动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海陆热力性质差异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全年气温高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一年分旱、雨两季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雨季降水特别多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365623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热带沙漠气候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南北回归线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~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南北纬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30°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大陆内部和西部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撒哈拉沙漠、阿拉伯半岛、澳大利亚中西部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受副热带高气压带或信风带控制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终年炎热干燥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737455" y="2517750"/>
          <a:ext cx="19859761" cy="13162431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642942"/>
                <a:gridCol w="857256"/>
                <a:gridCol w="2714644"/>
                <a:gridCol w="3786214"/>
                <a:gridCol w="3857652"/>
                <a:gridCol w="4786346"/>
                <a:gridCol w="3214707"/>
              </a:tblGrid>
              <a:tr h="1462492"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温度带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气候类型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分布规律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典型地区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气候成因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气候特点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312462"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温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亚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热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亚热带季风气候和季风性湿润气候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南北纬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25°~35°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大陆东岸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前者分布在我国秦岭—淮河以南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后者分布于北美大陆、南美大陆、澳大利亚东南部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海陆热力性质差异引起冬、夏季风交替控制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前者夏热冬温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季节变化明显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夏季降水多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冬季降水少。后者冬夏温差比前者的小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降水也较前者的均匀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438747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地中海气候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南北纬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30°~40°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大陆西岸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地中海沿岸、南北美洲南北纬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30°~40°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大陆西岸、澳大利亚和非洲西南角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受副热带高气压带和西风带交替控制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夏季炎热干燥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冬季温和多雨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9668389" y="1660492"/>
            <a:ext cx="1928826" cy="692437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r>
              <a:rPr lang="zh-CN" altLang="en-US" sz="3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（续表）</a:t>
            </a:r>
            <a:endParaRPr lang="zh-CN" altLang="en-US" sz="3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666017" y="2604107"/>
          <a:ext cx="19859761" cy="13893678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714377"/>
                <a:gridCol w="785821"/>
                <a:gridCol w="2714644"/>
                <a:gridCol w="3786214"/>
                <a:gridCol w="3857652"/>
                <a:gridCol w="4786346"/>
                <a:gridCol w="3214707"/>
              </a:tblGrid>
              <a:tr h="1462492"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温度带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气候类型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分布规律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典型地区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气候成因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气候特点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4387477">
                <a:tc rowSpan="4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温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温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温带季风气候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35°N~55°N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大陆东岸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我国华北、东北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朝鲜半岛北部、日本群岛北部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俄罗斯太平洋沿岸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海陆热力性质差异引起冬、夏季风交替控制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夏季炎热多雨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冬季寒冷干燥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219373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温带大陆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性气候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南北纬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40°~60°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大陆内部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亚欧大陆和北美大陆内部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远离海洋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终年受大陆气团控制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冬寒夏热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干旱少雨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29249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温带海洋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性气候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南北纬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40°~60°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大陆西岸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西欧、北美和南美大陆西海岸的狭长地带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在西风带控制下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终年受西风影响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终年温和多雨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29249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亚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寒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亚寒带大陆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性气候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50°N~70°N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大陆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亚欧大陆和北美大陆北部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终年受极地气团控制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冬季寒冷而漫长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夏季温暖而短促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9454075" y="1731931"/>
            <a:ext cx="1928826" cy="692437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r>
              <a:rPr lang="zh-CN" altLang="en-US" sz="3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（续表）</a:t>
            </a:r>
            <a:endParaRPr lang="zh-CN" altLang="en-US" sz="3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737455" y="2803497"/>
          <a:ext cx="19859761" cy="8774955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500198"/>
                <a:gridCol w="2714644"/>
                <a:gridCol w="3786214"/>
                <a:gridCol w="3857652"/>
                <a:gridCol w="4786346"/>
                <a:gridCol w="3214707"/>
              </a:tblGrid>
              <a:tr h="14624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温度带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气候类型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分布规律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典型地区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气候成因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气候特点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2193739"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寒带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苔原气候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北半球极地附近沿海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亚欧大陆和北美大陆的北冰洋沿岸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太阳辐射弱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受极地气团和冰洋气团控制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终年严寒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219373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冰原气候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南北半球极地附近内陆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南极大陆、格陵兰岛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纬度最高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太阳辐射量最少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受冰洋气团控制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终年酷寒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2924985"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高山气候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高大的高原、山地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青藏高原、南美洲安第斯山脉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地势高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地势起伏大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气候垂直变化明显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气温随高度增加而降低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9525513" y="1874809"/>
            <a:ext cx="1928826" cy="692437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r>
              <a:rPr lang="zh-CN" altLang="en-US" sz="3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（续表）</a:t>
            </a:r>
            <a:endParaRPr lang="zh-CN" altLang="en-US" sz="3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9" y="1874804"/>
            <a:ext cx="19871439" cy="992519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②世界气候类型分布模式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北半球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</a:p>
        </p:txBody>
      </p:sp>
      <p:pic>
        <p:nvPicPr>
          <p:cNvPr id="5" name="yd101.jpg" descr="id:2147522401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66538" y="3089250"/>
            <a:ext cx="12218644" cy="77867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809943" y="11304623"/>
            <a:ext cx="1928826" cy="692437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r>
              <a:rPr lang="zh-CN" altLang="en-US" sz="3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3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Z2-1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2">
  <a:themeElements>
    <a:clrScheme name="默认设计模板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主题12</Template>
  <TotalTime>1</TotalTime>
  <Words>685</Words>
  <Application>WPS 演示</Application>
  <PresentationFormat>自定义</PresentationFormat>
  <Paragraphs>250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主题12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2016-01-31T01:38:00Z</dcterms:created>
  <dcterms:modified xsi:type="dcterms:W3CDTF">2019-02-14T09:57:17Z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